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notesMasterIdLst>
    <p:notesMasterId r:id="rId16"/>
  </p:notesMasterIdLst>
  <p:sldIdLst>
    <p:sldId id="258" r:id="rId2"/>
    <p:sldId id="270" r:id="rId3"/>
    <p:sldId id="257" r:id="rId4"/>
    <p:sldId id="261" r:id="rId5"/>
    <p:sldId id="262" r:id="rId6"/>
    <p:sldId id="259" r:id="rId7"/>
    <p:sldId id="260" r:id="rId8"/>
    <p:sldId id="263" r:id="rId9"/>
    <p:sldId id="264" r:id="rId10"/>
    <p:sldId id="265" r:id="rId11"/>
    <p:sldId id="266" r:id="rId12"/>
    <p:sldId id="267" r:id="rId13"/>
    <p:sldId id="269"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443D"/>
    <a:srgbClr val="55D4C6"/>
    <a:srgbClr val="2750A9"/>
    <a:srgbClr val="9AD3D1"/>
    <a:srgbClr val="FBEE64"/>
    <a:srgbClr val="EEADC2"/>
    <a:srgbClr val="8D9BEA"/>
    <a:srgbClr val="B978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84"/>
    <p:restoredTop sz="96018"/>
  </p:normalViewPr>
  <p:slideViewPr>
    <p:cSldViewPr snapToGrid="0" snapToObjects="1">
      <p:cViewPr varScale="1">
        <p:scale>
          <a:sx n="121" d="100"/>
          <a:sy n="121" d="100"/>
        </p:scale>
        <p:origin x="18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3C6735-80A4-7647-9D70-EDC5B99A963D}" type="datetimeFigureOut">
              <a:rPr lang="en-US" smtClean="0"/>
              <a:t>3/19/22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A56F2-39E2-1F43-AECC-63BA2720144D}" type="slidenum">
              <a:rPr lang="en-US" smtClean="0"/>
              <a:t>‹#›</a:t>
            </a:fld>
            <a:endParaRPr lang="en-US"/>
          </a:p>
        </p:txBody>
      </p:sp>
    </p:spTree>
    <p:extLst>
      <p:ext uri="{BB962C8B-B14F-4D97-AF65-F5344CB8AC3E}">
        <p14:creationId xmlns:p14="http://schemas.microsoft.com/office/powerpoint/2010/main" val="119980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1ACD1-8D4A-174C-A8AF-F51039B2B2C0}" type="slidenum">
              <a:rPr lang="en-US" smtClean="0"/>
              <a:t>1</a:t>
            </a:fld>
            <a:endParaRPr lang="en-US"/>
          </a:p>
        </p:txBody>
      </p:sp>
    </p:spTree>
    <p:extLst>
      <p:ext uri="{BB962C8B-B14F-4D97-AF65-F5344CB8AC3E}">
        <p14:creationId xmlns:p14="http://schemas.microsoft.com/office/powerpoint/2010/main" val="4198657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Make sure you are calm. Test your equipment ahead of time, have everything you need in your bag, arrive on time, turn off your cell  phone, choose a location for the interview where there will be no interruptions or distractions.</a:t>
            </a:r>
          </a:p>
          <a:p>
            <a:pPr lvl="0"/>
            <a:r>
              <a:rPr lang="en-US" sz="1200" kern="1200" dirty="0">
                <a:solidFill>
                  <a:schemeClr val="tx1"/>
                </a:solidFill>
                <a:effectLst/>
                <a:latin typeface="+mn-lt"/>
                <a:ea typeface="+mn-ea"/>
                <a:cs typeface="+mn-cs"/>
              </a:rPr>
              <a:t>Calming the interviewee. Begin with a casual, warm exchange. Once you are both settled, match the interviewee’s breathing.</a:t>
            </a:r>
          </a:p>
          <a:p>
            <a:pPr lvl="0"/>
            <a:r>
              <a:rPr lang="en-US" sz="1200" kern="1200" dirty="0">
                <a:solidFill>
                  <a:schemeClr val="tx1"/>
                </a:solidFill>
                <a:effectLst/>
                <a:latin typeface="+mn-lt"/>
                <a:ea typeface="+mn-ea"/>
                <a:cs typeface="+mn-cs"/>
              </a:rPr>
              <a:t>Using body language that communicates attention and acceptance:</a:t>
            </a:r>
          </a:p>
          <a:p>
            <a:pPr lvl="1"/>
            <a:r>
              <a:rPr lang="en-US" sz="1200" kern="1200" dirty="0">
                <a:solidFill>
                  <a:schemeClr val="tx1"/>
                </a:solidFill>
                <a:effectLst/>
                <a:latin typeface="+mn-lt"/>
                <a:ea typeface="+mn-ea"/>
                <a:cs typeface="+mn-cs"/>
              </a:rPr>
              <a:t>comfortable eye contact</a:t>
            </a:r>
          </a:p>
          <a:p>
            <a:pPr lvl="1"/>
            <a:r>
              <a:rPr lang="en-US" sz="1200" kern="1200" dirty="0">
                <a:solidFill>
                  <a:schemeClr val="tx1"/>
                </a:solidFill>
                <a:effectLst/>
                <a:latin typeface="+mn-lt"/>
                <a:ea typeface="+mn-ea"/>
                <a:cs typeface="+mn-cs"/>
              </a:rPr>
              <a:t>indications of careful listening: head nodding, affirmative sounds, leaning forward, relaxed and open body posture, etc.</a:t>
            </a:r>
          </a:p>
          <a:p>
            <a:r>
              <a:rPr lang="en-US" sz="1200" kern="1200" dirty="0">
                <a:solidFill>
                  <a:schemeClr val="tx1"/>
                </a:solidFill>
                <a:effectLst/>
                <a:latin typeface="+mn-lt"/>
                <a:ea typeface="+mn-ea"/>
                <a:cs typeface="+mn-cs"/>
              </a:rPr>
              <a:t>ii. Using affirming emotional language that communicates</a:t>
            </a:r>
          </a:p>
          <a:p>
            <a:pPr lvl="1"/>
            <a:r>
              <a:rPr lang="en-US" sz="1200" kern="1200" dirty="0">
                <a:solidFill>
                  <a:schemeClr val="tx1"/>
                </a:solidFill>
                <a:effectLst/>
                <a:latin typeface="+mn-lt"/>
                <a:ea typeface="+mn-ea"/>
                <a:cs typeface="+mn-cs"/>
              </a:rPr>
              <a:t>openness</a:t>
            </a:r>
          </a:p>
          <a:p>
            <a:pPr lvl="1"/>
            <a:r>
              <a:rPr lang="en-US" sz="1200" kern="1200" dirty="0">
                <a:solidFill>
                  <a:schemeClr val="tx1"/>
                </a:solidFill>
                <a:effectLst/>
                <a:latin typeface="+mn-lt"/>
                <a:ea typeface="+mn-ea"/>
                <a:cs typeface="+mn-cs"/>
              </a:rPr>
              <a:t>acceptance</a:t>
            </a:r>
          </a:p>
          <a:p>
            <a:pPr lvl="1"/>
            <a:r>
              <a:rPr lang="en-US" sz="1200" kern="1200" dirty="0">
                <a:solidFill>
                  <a:schemeClr val="tx1"/>
                </a:solidFill>
                <a:effectLst/>
                <a:latin typeface="+mn-lt"/>
                <a:ea typeface="+mn-ea"/>
                <a:cs typeface="+mn-cs"/>
              </a:rPr>
              <a:t>curiosity and interest</a:t>
            </a:r>
          </a:p>
          <a:p>
            <a:pPr lvl="0"/>
            <a:r>
              <a:rPr lang="en-US" b="1" dirty="0"/>
              <a:t>Encourage the narrator with facial expressions and occasional short verbal responses, i.e., "</a:t>
            </a:r>
            <a:r>
              <a:rPr lang="en-US" b="1" dirty="0" err="1"/>
              <a:t>Ummm</a:t>
            </a:r>
            <a:r>
              <a:rPr lang="en-US" b="1" dirty="0"/>
              <a:t>," "Interesting," "Go 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0DA56F2-39E2-1F43-AECC-63BA2720144D}" type="slidenum">
              <a:rPr lang="en-US" smtClean="0"/>
              <a:t>4</a:t>
            </a:fld>
            <a:endParaRPr lang="en-US"/>
          </a:p>
        </p:txBody>
      </p:sp>
    </p:spTree>
    <p:extLst>
      <p:ext uri="{BB962C8B-B14F-4D97-AF65-F5344CB8AC3E}">
        <p14:creationId xmlns:p14="http://schemas.microsoft.com/office/powerpoint/2010/main" val="337373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Resist the temptation to rephrase your questions in a variety of ways.</a:t>
            </a:r>
          </a:p>
          <a:p>
            <a:endParaRPr lang="en-US" dirty="0"/>
          </a:p>
          <a:p>
            <a:r>
              <a:rPr lang="en-US" dirty="0"/>
              <a:t>Allow silence.</a:t>
            </a:r>
          </a:p>
        </p:txBody>
      </p:sp>
      <p:sp>
        <p:nvSpPr>
          <p:cNvPr id="4" name="Slide Number Placeholder 3"/>
          <p:cNvSpPr>
            <a:spLocks noGrp="1"/>
          </p:cNvSpPr>
          <p:nvPr>
            <p:ph type="sldNum" sz="quarter" idx="5"/>
          </p:nvPr>
        </p:nvSpPr>
        <p:spPr/>
        <p:txBody>
          <a:bodyPr/>
          <a:lstStyle/>
          <a:p>
            <a:fld id="{10DA56F2-39E2-1F43-AECC-63BA2720144D}" type="slidenum">
              <a:rPr lang="en-US" smtClean="0"/>
              <a:t>8</a:t>
            </a:fld>
            <a:endParaRPr lang="en-US"/>
          </a:p>
        </p:txBody>
      </p:sp>
    </p:spTree>
    <p:extLst>
      <p:ext uri="{BB962C8B-B14F-4D97-AF65-F5344CB8AC3E}">
        <p14:creationId xmlns:p14="http://schemas.microsoft.com/office/powerpoint/2010/main" val="195916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them to refer to the “Sensational” Memory exercise</a:t>
            </a:r>
          </a:p>
        </p:txBody>
      </p:sp>
      <p:sp>
        <p:nvSpPr>
          <p:cNvPr id="4" name="Slide Number Placeholder 3"/>
          <p:cNvSpPr>
            <a:spLocks noGrp="1"/>
          </p:cNvSpPr>
          <p:nvPr>
            <p:ph type="sldNum" sz="quarter" idx="5"/>
          </p:nvPr>
        </p:nvSpPr>
        <p:spPr/>
        <p:txBody>
          <a:bodyPr/>
          <a:lstStyle/>
          <a:p>
            <a:fld id="{10DA56F2-39E2-1F43-AECC-63BA2720144D}" type="slidenum">
              <a:rPr lang="en-US" smtClean="0"/>
              <a:t>11</a:t>
            </a:fld>
            <a:endParaRPr lang="en-US"/>
          </a:p>
        </p:txBody>
      </p:sp>
    </p:spTree>
    <p:extLst>
      <p:ext uri="{BB962C8B-B14F-4D97-AF65-F5344CB8AC3E}">
        <p14:creationId xmlns:p14="http://schemas.microsoft.com/office/powerpoint/2010/main" val="2761517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A56F2-39E2-1F43-AECC-63BA2720144D}" type="slidenum">
              <a:rPr lang="en-US" smtClean="0"/>
              <a:t>13</a:t>
            </a:fld>
            <a:endParaRPr lang="en-US"/>
          </a:p>
        </p:txBody>
      </p:sp>
    </p:spTree>
    <p:extLst>
      <p:ext uri="{BB962C8B-B14F-4D97-AF65-F5344CB8AC3E}">
        <p14:creationId xmlns:p14="http://schemas.microsoft.com/office/powerpoint/2010/main" val="668514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466C2E-E1C8-A749-AB82-FE0688D00E80}" type="datetimeFigureOut">
              <a:rPr lang="en-US" smtClean="0"/>
              <a:t>3/19/22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168973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466C2E-E1C8-A749-AB82-FE0688D00E80}" type="datetimeFigureOut">
              <a:rPr lang="en-US" smtClean="0"/>
              <a:t>3/19/22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162515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38466C2E-E1C8-A749-AB82-FE0688D00E80}" type="datetimeFigureOut">
              <a:rPr lang="en-US" smtClean="0"/>
              <a:t>3/19/22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1040777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38466C2E-E1C8-A749-AB82-FE0688D00E80}" type="datetimeFigureOut">
              <a:rPr lang="en-US" smtClean="0"/>
              <a:t>3/19/22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3234496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66C2E-E1C8-A749-AB82-FE0688D00E80}" type="datetimeFigureOut">
              <a:rPr lang="en-US" smtClean="0"/>
              <a:t>3/19/22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170486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66C2E-E1C8-A749-AB82-FE0688D00E80}" type="datetimeFigureOut">
              <a:rPr lang="en-US" smtClean="0"/>
              <a:t>3/19/22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150266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66C2E-E1C8-A749-AB82-FE0688D00E80}" type="datetimeFigureOut">
              <a:rPr lang="en-US" smtClean="0"/>
              <a:t>3/19/22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351463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66C2E-E1C8-A749-AB82-FE0688D00E80}" type="datetimeFigureOut">
              <a:rPr lang="en-US" smtClean="0"/>
              <a:t>3/19/22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3685199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466C2E-E1C8-A749-AB82-FE0688D00E80}" type="datetimeFigureOut">
              <a:rPr lang="en-US" smtClean="0"/>
              <a:t>3/19/22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1246092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466C2E-E1C8-A749-AB82-FE0688D00E80}" type="datetimeFigureOut">
              <a:rPr lang="en-US" smtClean="0"/>
              <a:t>3/19/22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293146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466C2E-E1C8-A749-AB82-FE0688D00E80}" type="datetimeFigureOut">
              <a:rPr lang="en-US" smtClean="0"/>
              <a:t>3/19/22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68781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66C2E-E1C8-A749-AB82-FE0688D00E80}" type="datetimeFigureOut">
              <a:rPr lang="en-US" smtClean="0"/>
              <a:t>3/19/22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2071772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466C2E-E1C8-A749-AB82-FE0688D00E80}" type="datetimeFigureOut">
              <a:rPr lang="en-US" smtClean="0"/>
              <a:t>3/19/22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257524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38466C2E-E1C8-A749-AB82-FE0688D00E80}" type="datetimeFigureOut">
              <a:rPr lang="en-US" smtClean="0"/>
              <a:t>3/19/22</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956B75DD-A411-774B-8CF7-BA1E5C10B2DD}" type="slidenum">
              <a:rPr lang="en-US" smtClean="0"/>
              <a:t>‹#›</a:t>
            </a:fld>
            <a:endParaRPr lang="en-US"/>
          </a:p>
        </p:txBody>
      </p:sp>
    </p:spTree>
    <p:extLst>
      <p:ext uri="{BB962C8B-B14F-4D97-AF65-F5344CB8AC3E}">
        <p14:creationId xmlns:p14="http://schemas.microsoft.com/office/powerpoint/2010/main" val="4120935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38466C2E-E1C8-A749-AB82-FE0688D00E80}" type="datetimeFigureOut">
              <a:rPr lang="en-US" smtClean="0"/>
              <a:t>3/19/22</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956B75DD-A411-774B-8CF7-BA1E5C10B2DD}" type="slidenum">
              <a:rPr lang="en-US" smtClean="0"/>
              <a:t>‹#›</a:t>
            </a:fld>
            <a:endParaRPr lang="en-US"/>
          </a:p>
        </p:txBody>
      </p:sp>
    </p:spTree>
    <p:extLst>
      <p:ext uri="{BB962C8B-B14F-4D97-AF65-F5344CB8AC3E}">
        <p14:creationId xmlns:p14="http://schemas.microsoft.com/office/powerpoint/2010/main" val="2880013131"/>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ebsulblog.blogspot.com/2018/02/bisogna-combattere-il-razzismo.html"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hyperlink" Target="http://www.pngall.com/figure-skating-png" TargetMode="External"/><Relationship Id="rId18" Type="http://schemas.openxmlformats.org/officeDocument/2006/relationships/image" Target="../media/image35.png"/><Relationship Id="rId3" Type="http://schemas.microsoft.com/office/2007/relationships/hdphoto" Target="../media/hdphoto7.wdp"/><Relationship Id="rId21" Type="http://schemas.microsoft.com/office/2007/relationships/hdphoto" Target="../media/hdphoto9.wdp"/><Relationship Id="rId7" Type="http://schemas.openxmlformats.org/officeDocument/2006/relationships/image" Target="../media/image30.png"/><Relationship Id="rId12" Type="http://schemas.openxmlformats.org/officeDocument/2006/relationships/image" Target="../media/image32.png"/><Relationship Id="rId17" Type="http://schemas.openxmlformats.org/officeDocument/2006/relationships/hyperlink" Target="https://pixabay.com/vectors/newspapers-periodical-publication-33946/" TargetMode="External"/><Relationship Id="rId25" Type="http://schemas.openxmlformats.org/officeDocument/2006/relationships/hyperlink" Target="http://www.deviolines.com/las-maderas-de-un-violin/" TargetMode="External"/><Relationship Id="rId2" Type="http://schemas.openxmlformats.org/officeDocument/2006/relationships/image" Target="../media/image28.png"/><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pngimg.com/download/38264" TargetMode="External"/><Relationship Id="rId11" Type="http://schemas.openxmlformats.org/officeDocument/2006/relationships/hyperlink" Target="https://freepngimg.com/png/84838-koltuk-antique-chair-seat-png-image-high-quality" TargetMode="External"/><Relationship Id="rId24" Type="http://schemas.microsoft.com/office/2007/relationships/hdphoto" Target="../media/hdphoto10.wdp"/><Relationship Id="rId5" Type="http://schemas.openxmlformats.org/officeDocument/2006/relationships/image" Target="../media/image29.png"/><Relationship Id="rId15" Type="http://schemas.openxmlformats.org/officeDocument/2006/relationships/hyperlink" Target="http://pngimg.com/download/43474" TargetMode="External"/><Relationship Id="rId23" Type="http://schemas.openxmlformats.org/officeDocument/2006/relationships/image" Target="../media/image37.png"/><Relationship Id="rId10" Type="http://schemas.openxmlformats.org/officeDocument/2006/relationships/image" Target="../media/image31.png"/><Relationship Id="rId19" Type="http://schemas.openxmlformats.org/officeDocument/2006/relationships/hyperlink" Target="https://pixabay.com/en/chopsticks-dumplings-food-japan-1295857/" TargetMode="External"/><Relationship Id="rId4" Type="http://schemas.openxmlformats.org/officeDocument/2006/relationships/hyperlink" Target="http://en.m.wikipedia.org/wiki/File:Palmetto_Tree.jpg" TargetMode="External"/><Relationship Id="rId9" Type="http://schemas.openxmlformats.org/officeDocument/2006/relationships/hyperlink" Target="https://www.sketchport.com/drawing/1782016/camera" TargetMode="External"/><Relationship Id="rId14" Type="http://schemas.openxmlformats.org/officeDocument/2006/relationships/image" Target="../media/image33.png"/><Relationship Id="rId22" Type="http://schemas.openxmlformats.org/officeDocument/2006/relationships/hyperlink" Target="https://www.flickr.com/photos/falsecognate/13576607/"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hyperlink" Target="https://freesvg.org/surfboard-vector-clip-art-image" TargetMode="External"/><Relationship Id="rId18" Type="http://schemas.openxmlformats.org/officeDocument/2006/relationships/image" Target="../media/image44.png"/><Relationship Id="rId26" Type="http://schemas.openxmlformats.org/officeDocument/2006/relationships/hyperlink" Target="http://www.beautyandgroomingtips.com/2013/06/fashion-that-protects-skin.html" TargetMode="External"/><Relationship Id="rId3" Type="http://schemas.openxmlformats.org/officeDocument/2006/relationships/image" Target="../media/image17.png"/><Relationship Id="rId21" Type="http://schemas.openxmlformats.org/officeDocument/2006/relationships/hyperlink" Target="https://pixabay.com/en/sea-shell-clam-ocean-sea-shells-1162770/" TargetMode="External"/><Relationship Id="rId7" Type="http://schemas.openxmlformats.org/officeDocument/2006/relationships/hyperlink" Target="https://freesvg.org/watermelon-vector-clip-art" TargetMode="External"/><Relationship Id="rId12" Type="http://schemas.openxmlformats.org/officeDocument/2006/relationships/image" Target="../media/image41.png"/><Relationship Id="rId17" Type="http://schemas.openxmlformats.org/officeDocument/2006/relationships/hyperlink" Target="http://pngimg.com/download/19285" TargetMode="External"/><Relationship Id="rId25" Type="http://schemas.microsoft.com/office/2007/relationships/hdphoto" Target="../media/hdphoto11.wdp"/><Relationship Id="rId2" Type="http://schemas.openxmlformats.org/officeDocument/2006/relationships/notesSlide" Target="../notesSlides/notesSlide4.xml"/><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hyperlink" Target="https://pixabay.com/vectors/seagull-animal-water-bird-nature-1752615/" TargetMode="External"/><Relationship Id="rId24" Type="http://schemas.openxmlformats.org/officeDocument/2006/relationships/image" Target="../media/image47.png"/><Relationship Id="rId5" Type="http://schemas.openxmlformats.org/officeDocument/2006/relationships/hyperlink" Target="https://www.publicdomainpictures.net/view-image.php?image=188586&amp;picture=dos-hombres-que-hablan" TargetMode="External"/><Relationship Id="rId15" Type="http://schemas.openxmlformats.org/officeDocument/2006/relationships/hyperlink" Target="https://www.freepngimg.com/png/10979-beach-png-clipart" TargetMode="External"/><Relationship Id="rId23" Type="http://schemas.openxmlformats.org/officeDocument/2006/relationships/hyperlink" Target="https://freepngimg.com/png/11001-coconut-picture" TargetMode="External"/><Relationship Id="rId28" Type="http://schemas.openxmlformats.org/officeDocument/2006/relationships/hyperlink" Target="http://commons.wikimedia.org/wiki/File:Emojione_1F32D.svg" TargetMode="External"/><Relationship Id="rId10" Type="http://schemas.openxmlformats.org/officeDocument/2006/relationships/image" Target="../media/image40.png"/><Relationship Id="rId19" Type="http://schemas.openxmlformats.org/officeDocument/2006/relationships/hyperlink" Target="http://commons.wikimedia.org/wiki/File:Heraldic_waves.svg" TargetMode="External"/><Relationship Id="rId4" Type="http://schemas.microsoft.com/office/2007/relationships/hdphoto" Target="../media/hdphoto5.wdp"/><Relationship Id="rId9" Type="http://schemas.openxmlformats.org/officeDocument/2006/relationships/hyperlink" Target="https://pngimg.com/download/52203" TargetMode="External"/><Relationship Id="rId14" Type="http://schemas.openxmlformats.org/officeDocument/2006/relationships/image" Target="../media/image42.png"/><Relationship Id="rId22" Type="http://schemas.openxmlformats.org/officeDocument/2006/relationships/image" Target="../media/image46.png"/><Relationship Id="rId27"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hyperlink" Target="https://commons.wikimedia.org/wiki/File:Emoji_u263a.svg" TargetMode="External"/><Relationship Id="rId13" Type="http://schemas.openxmlformats.org/officeDocument/2006/relationships/image" Target="../media/image53.png"/><Relationship Id="rId18" Type="http://schemas.openxmlformats.org/officeDocument/2006/relationships/hyperlink" Target="https://en.wiktionary.org/wiki/File:Emoji_u1f604.svg" TargetMode="External"/><Relationship Id="rId26" Type="http://schemas.openxmlformats.org/officeDocument/2006/relationships/hyperlink" Target="https://commons.m.wikimedia.org/wiki/User:YuviPanda/EmojiList_test" TargetMode="External"/><Relationship Id="rId3" Type="http://schemas.microsoft.com/office/2007/relationships/hdphoto" Target="../media/hdphoto5.wdp"/><Relationship Id="rId21" Type="http://schemas.openxmlformats.org/officeDocument/2006/relationships/image" Target="../media/image57.png"/><Relationship Id="rId7" Type="http://schemas.openxmlformats.org/officeDocument/2006/relationships/image" Target="../media/image50.png"/><Relationship Id="rId12" Type="http://schemas.openxmlformats.org/officeDocument/2006/relationships/hyperlink" Target="https://en.wiktionary.org/wiki/%F0%9F%98%8D" TargetMode="External"/><Relationship Id="rId17" Type="http://schemas.openxmlformats.org/officeDocument/2006/relationships/image" Target="../media/image55.png"/><Relationship Id="rId25" Type="http://schemas.openxmlformats.org/officeDocument/2006/relationships/image" Target="../media/image59.png"/><Relationship Id="rId2" Type="http://schemas.openxmlformats.org/officeDocument/2006/relationships/image" Target="../media/image17.png"/><Relationship Id="rId16" Type="http://schemas.openxmlformats.org/officeDocument/2006/relationships/hyperlink" Target="http://commons.wikimedia.org/wiki/File:Emoji_u1f621.svg" TargetMode="External"/><Relationship Id="rId20" Type="http://schemas.openxmlformats.org/officeDocument/2006/relationships/hyperlink" Target="http://commons.wikimedia.org/wiki/Category:Smilies_-_blushing" TargetMode="External"/><Relationship Id="rId1" Type="http://schemas.openxmlformats.org/officeDocument/2006/relationships/slideLayout" Target="../slideLayouts/slideLayout2.xml"/><Relationship Id="rId6" Type="http://schemas.openxmlformats.org/officeDocument/2006/relationships/hyperlink" Target="https://freesvg.org/yellow-laughing-emoji" TargetMode="External"/><Relationship Id="rId11" Type="http://schemas.openxmlformats.org/officeDocument/2006/relationships/image" Target="../media/image52.png"/><Relationship Id="rId24" Type="http://schemas.openxmlformats.org/officeDocument/2006/relationships/hyperlink" Target="https://commons.wikimedia.org/wiki/File:Noto_Emoji_KitKat_1f629.svg" TargetMode="External"/><Relationship Id="rId5" Type="http://schemas.openxmlformats.org/officeDocument/2006/relationships/image" Target="../media/image49.png"/><Relationship Id="rId15" Type="http://schemas.openxmlformats.org/officeDocument/2006/relationships/image" Target="../media/image54.png"/><Relationship Id="rId23" Type="http://schemas.openxmlformats.org/officeDocument/2006/relationships/image" Target="../media/image58.png"/><Relationship Id="rId10" Type="http://schemas.openxmlformats.org/officeDocument/2006/relationships/hyperlink" Target="https://th.wikipedia.org/wiki/%E0%B9%84%E0%B8%9F%E0%B8%A5%E0%B9%8C:Noto_Emoji_KitKat_1f633.svg" TargetMode="External"/><Relationship Id="rId19" Type="http://schemas.openxmlformats.org/officeDocument/2006/relationships/image" Target="../media/image56.png"/><Relationship Id="rId4" Type="http://schemas.openxmlformats.org/officeDocument/2006/relationships/hyperlink" Target="https://www.publicdomainpictures.net/view-image.php?image=188586&amp;picture=dos-hombres-que-hablan" TargetMode="External"/><Relationship Id="rId9" Type="http://schemas.openxmlformats.org/officeDocument/2006/relationships/image" Target="../media/image51.png"/><Relationship Id="rId14" Type="http://schemas.openxmlformats.org/officeDocument/2006/relationships/hyperlink" Target="https://pngimg.com/download/36225" TargetMode="External"/><Relationship Id="rId22" Type="http://schemas.openxmlformats.org/officeDocument/2006/relationships/hyperlink" Target="https://commons.wikimedia.org/wiki/File:Noto_Emoji_KitKat_1f615.sv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68716695@N06/29609195382" TargetMode="External"/><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pixabay.com/en/children-playing-ball-silhouette-310582/" TargetMode="External"/><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hyperlink" Target="https://pixabay.com/en/couple-hugging-happy-friends-308544/"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commons.wikimedia.org/wiki/File:WikiFont_uniE033_-_heart_-_red.svg" TargetMode="Externa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hyperlink" Target="https://www.publicdomainpictures.net/en/view-image.php?image=239989&amp;picture=family-gathering" TargetMode="External"/><Relationship Id="rId10" Type="http://schemas.openxmlformats.org/officeDocument/2006/relationships/hyperlink" Target="https://pngimg.com/download/55653" TargetMode="External"/><Relationship Id="rId4" Type="http://schemas.openxmlformats.org/officeDocument/2006/relationships/hyperlink" Target="http://www.pngall.com/speech-bubble-png" TargetMode="External"/><Relationship Id="rId9" Type="http://schemas.openxmlformats.org/officeDocument/2006/relationships/image" Target="../media/image8.png"/><Relationship Id="rId1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hyperlink" Target="https://pxhere.com/en/photo/1457913"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hyperlink" Target="https://pixabay.com/en/question-mark-abstract-geometric-1751308/" TargetMode="External"/><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hyperlink" Target="http://dstudio.ubc.ca/toolkit/temporary-techniques/brainstorm/" TargetMode="External"/><Relationship Id="rId9" Type="http://schemas.openxmlformats.org/officeDocument/2006/relationships/hyperlink" Target="https://pngimg.com/download/742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freesvg.org/color-speech-bubble-vector-image" TargetMode="External"/><Relationship Id="rId13" Type="http://schemas.openxmlformats.org/officeDocument/2006/relationships/hyperlink" Target="http://jackbrummet.blogspot.com/2012/08/the-origin-and-back-story-of-smiley-face.html" TargetMode="External"/><Relationship Id="rId3" Type="http://schemas.microsoft.com/office/2007/relationships/hdphoto" Target="../media/hdphoto4.wdp"/><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hyperlink" Target="http://www.pngall.com/speech-bubble-png" TargetMode="External"/><Relationship Id="rId4" Type="http://schemas.openxmlformats.org/officeDocument/2006/relationships/hyperlink" Target="https://www.publicdomainpictures.net/view-image.php?image=188586&amp;picture=dos-hombres-que-hablan" TargetMode="Externa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reducation.net/resources/triad_meeting/open_ended_questions.html"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pixabay.com/en/question-mark-abstract-geometric-1751308/"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hyperlink" Target="https://pxhere.com/ko/photo/347403" TargetMode="External"/><Relationship Id="rId3" Type="http://schemas.openxmlformats.org/officeDocument/2006/relationships/hyperlink" Target="http://www.coffeenancy.com/tag/twitter/" TargetMode="External"/><Relationship Id="rId7" Type="http://schemas.openxmlformats.org/officeDocument/2006/relationships/hyperlink" Target="https://pxhere.com/en/photo/1059506" TargetMode="External"/><Relationship Id="rId12"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hyperlink" Target="https://www.goodfreephotos.com/people/divers-underwater.jpg.php" TargetMode="External"/><Relationship Id="rId5" Type="http://schemas.openxmlformats.org/officeDocument/2006/relationships/hyperlink" Target="https://www.goodfreephotos.com/people/hands-holding-baby-feet.jpg.php" TargetMode="External"/><Relationship Id="rId15" Type="http://schemas.openxmlformats.org/officeDocument/2006/relationships/hyperlink" Target="https://technofaq.org/posts/2018/09/few-genius-kids-birthday-party-decorating-hacks/" TargetMode="External"/><Relationship Id="rId10" Type="http://schemas.openxmlformats.org/officeDocument/2006/relationships/image" Target="../media/image25.jpg"/><Relationship Id="rId4" Type="http://schemas.openxmlformats.org/officeDocument/2006/relationships/image" Target="../media/image22.jpg"/><Relationship Id="rId9" Type="http://schemas.openxmlformats.org/officeDocument/2006/relationships/hyperlink" Target="https://www.flickr.com/photos/rockcatch/16445800016" TargetMode="External"/><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1EC4DD-C54B-435E-81BD-3E5DFDAA48E2}"/>
              </a:ext>
            </a:extLst>
          </p:cNvPr>
          <p:cNvSpPr txBox="1"/>
          <p:nvPr/>
        </p:nvSpPr>
        <p:spPr>
          <a:xfrm>
            <a:off x="353826" y="5130552"/>
            <a:ext cx="11122116" cy="1766381"/>
          </a:xfrm>
          <a:prstGeom prst="rect">
            <a:avLst/>
          </a:prstGeom>
          <a:noFill/>
        </p:spPr>
        <p:txBody>
          <a:bodyPr wrap="square">
            <a:spAutoFit/>
          </a:bodyPr>
          <a:lstStyle/>
          <a:p>
            <a:pPr algn="ctr">
              <a:lnSpc>
                <a:spcPct val="115000"/>
              </a:lnSpc>
            </a:pPr>
            <a:r>
              <a:rPr lang="en-US" sz="2000" b="1" dirty="0">
                <a:solidFill>
                  <a:srgbClr val="9AD3D1"/>
                </a:solidFill>
                <a:latin typeface="PT Serif Caption" panose="02060603050505020204" pitchFamily="18" charset="77"/>
                <a:ea typeface="Arial" panose="020B0604020202020204" pitchFamily="34" charset="0"/>
              </a:rPr>
              <a:t>Global Harvest: Conducting Effective, Fruitful Interviews on Zoom or in Person</a:t>
            </a:r>
          </a:p>
          <a:p>
            <a:pPr algn="ctr">
              <a:lnSpc>
                <a:spcPct val="115000"/>
              </a:lnSpc>
            </a:pPr>
            <a:r>
              <a:rPr lang="en-US" sz="1600" b="1" i="1" dirty="0">
                <a:solidFill>
                  <a:srgbClr val="17443D"/>
                </a:solidFill>
                <a:latin typeface="PT Serif Caption" panose="02060603050505020204" pitchFamily="18" charset="77"/>
                <a:ea typeface="Arial" panose="020B0604020202020204" pitchFamily="34" charset="0"/>
              </a:rPr>
              <a:t> </a:t>
            </a:r>
            <a:r>
              <a:rPr lang="en-US" sz="1500" b="1" i="1" dirty="0">
                <a:solidFill>
                  <a:srgbClr val="17443D"/>
                </a:solidFill>
                <a:latin typeface="+mj-lt"/>
                <a:ea typeface="Arial" panose="020B0604020202020204" pitchFamily="34" charset="0"/>
              </a:rPr>
              <a:t>By Mary B. Johnston</a:t>
            </a:r>
          </a:p>
          <a:p>
            <a:pPr algn="ctr">
              <a:lnSpc>
                <a:spcPct val="115000"/>
              </a:lnSpc>
            </a:pPr>
            <a:r>
              <a:rPr lang="en-US" sz="1500" b="1" i="1" dirty="0">
                <a:solidFill>
                  <a:srgbClr val="17443D"/>
                </a:solidFill>
                <a:latin typeface="+mj-lt"/>
                <a:ea typeface="Arial" panose="020B0604020202020204" pitchFamily="34" charset="0"/>
              </a:rPr>
              <a:t>Personal historian</a:t>
            </a:r>
          </a:p>
          <a:p>
            <a:pPr algn="ctr">
              <a:lnSpc>
                <a:spcPct val="115000"/>
              </a:lnSpc>
            </a:pPr>
            <a:r>
              <a:rPr lang="en-US" sz="1500" b="1" i="1" dirty="0" err="1">
                <a:solidFill>
                  <a:srgbClr val="17443D"/>
                </a:solidFill>
                <a:latin typeface="+mj-lt"/>
              </a:rPr>
              <a:t>wordworksstories@gmail.com</a:t>
            </a:r>
            <a:br>
              <a:rPr lang="en-US" sz="1500" b="1" i="1" dirty="0">
                <a:solidFill>
                  <a:srgbClr val="17443D"/>
                </a:solidFill>
                <a:latin typeface="+mj-lt"/>
              </a:rPr>
            </a:br>
            <a:r>
              <a:rPr lang="en-US" sz="1500" b="1" i="1" dirty="0" err="1">
                <a:solidFill>
                  <a:srgbClr val="17443D"/>
                </a:solidFill>
                <a:latin typeface="+mj-lt"/>
              </a:rPr>
              <a:t>www.tell</a:t>
            </a:r>
            <a:r>
              <a:rPr lang="en-US" sz="1500" b="1" i="1" dirty="0">
                <a:solidFill>
                  <a:srgbClr val="17443D"/>
                </a:solidFill>
                <a:latin typeface="+mj-lt"/>
              </a:rPr>
              <a:t>-your-</a:t>
            </a:r>
            <a:r>
              <a:rPr lang="en-US" sz="1500" b="1" i="1" dirty="0" err="1">
                <a:solidFill>
                  <a:srgbClr val="17443D"/>
                </a:solidFill>
                <a:latin typeface="+mj-lt"/>
              </a:rPr>
              <a:t>stories.com</a:t>
            </a:r>
            <a:br>
              <a:rPr lang="en-US" sz="1500" b="1" i="1" dirty="0">
                <a:solidFill>
                  <a:srgbClr val="17443D"/>
                </a:solidFill>
                <a:latin typeface="+mj-lt"/>
              </a:rPr>
            </a:br>
            <a:r>
              <a:rPr lang="en-US" sz="1500" b="1" i="1" dirty="0">
                <a:solidFill>
                  <a:srgbClr val="17443D"/>
                </a:solidFill>
                <a:latin typeface="+mj-lt"/>
              </a:rPr>
              <a:t>843-327-1835</a:t>
            </a:r>
            <a:endParaRPr lang="en-US" sz="1500" b="1" i="1" dirty="0">
              <a:solidFill>
                <a:srgbClr val="17443D"/>
              </a:solidFill>
              <a:latin typeface="+mj-lt"/>
              <a:ea typeface="Arial" panose="020B0604020202020204" pitchFamily="34" charset="0"/>
            </a:endParaRPr>
          </a:p>
        </p:txBody>
      </p:sp>
      <p:sp>
        <p:nvSpPr>
          <p:cNvPr id="6" name="TextBox 5">
            <a:extLst>
              <a:ext uri="{FF2B5EF4-FFF2-40B4-BE49-F238E27FC236}">
                <a16:creationId xmlns:a16="http://schemas.microsoft.com/office/drawing/2014/main" id="{FE654CAE-DC10-4618-A49E-45D0134DCF47}"/>
              </a:ext>
            </a:extLst>
          </p:cNvPr>
          <p:cNvSpPr txBox="1"/>
          <p:nvPr/>
        </p:nvSpPr>
        <p:spPr>
          <a:xfrm>
            <a:off x="648662" y="-6234"/>
            <a:ext cx="10783018" cy="523220"/>
          </a:xfrm>
          <a:prstGeom prst="rect">
            <a:avLst/>
          </a:prstGeom>
          <a:noFill/>
        </p:spPr>
        <p:txBody>
          <a:bodyPr wrap="square" rtlCol="0">
            <a:spAutoFit/>
          </a:bodyPr>
          <a:lstStyle/>
          <a:p>
            <a:pPr algn="ctr"/>
            <a:r>
              <a:rPr lang="en-US" sz="2800" dirty="0">
                <a:solidFill>
                  <a:schemeClr val="accent6">
                    <a:lumMod val="60000"/>
                    <a:lumOff val="40000"/>
                  </a:schemeClr>
                </a:solidFill>
                <a:latin typeface="+mj-lt"/>
                <a:cs typeface="Malayalam MN" pitchFamily="2" charset="0"/>
              </a:rPr>
              <a:t>Family</a:t>
            </a:r>
            <a:r>
              <a:rPr lang="en-US" sz="2400" dirty="0">
                <a:solidFill>
                  <a:schemeClr val="accent6">
                    <a:lumMod val="60000"/>
                    <a:lumOff val="40000"/>
                  </a:schemeClr>
                </a:solidFill>
                <a:latin typeface="+mj-lt"/>
                <a:cs typeface="Malayalam MN" pitchFamily="2" charset="0"/>
              </a:rPr>
              <a:t> History Center 24</a:t>
            </a:r>
            <a:r>
              <a:rPr lang="en-US" sz="2400" baseline="30000" dirty="0">
                <a:solidFill>
                  <a:schemeClr val="accent6">
                    <a:lumMod val="60000"/>
                    <a:lumOff val="40000"/>
                  </a:schemeClr>
                </a:solidFill>
                <a:latin typeface="+mj-lt"/>
                <a:cs typeface="Malayalam MN" pitchFamily="2" charset="0"/>
              </a:rPr>
              <a:t>th</a:t>
            </a:r>
            <a:r>
              <a:rPr lang="en-US" sz="2400" dirty="0">
                <a:solidFill>
                  <a:schemeClr val="accent6">
                    <a:lumMod val="60000"/>
                    <a:lumOff val="40000"/>
                  </a:schemeClr>
                </a:solidFill>
                <a:latin typeface="+mj-lt"/>
                <a:cs typeface="Malayalam MN" pitchFamily="2" charset="0"/>
              </a:rPr>
              <a:t> Annual Genealogy Workshop</a:t>
            </a:r>
          </a:p>
        </p:txBody>
      </p:sp>
      <p:sp>
        <p:nvSpPr>
          <p:cNvPr id="10" name="Rectangle 9">
            <a:extLst>
              <a:ext uri="{FF2B5EF4-FFF2-40B4-BE49-F238E27FC236}">
                <a16:creationId xmlns:a16="http://schemas.microsoft.com/office/drawing/2014/main" id="{F5970BC1-1C5C-4FE9-BB6E-68C8A0964C51}"/>
              </a:ext>
            </a:extLst>
          </p:cNvPr>
          <p:cNvSpPr/>
          <p:nvPr/>
        </p:nvSpPr>
        <p:spPr>
          <a:xfrm>
            <a:off x="3733406" y="1164059"/>
            <a:ext cx="4274427" cy="3993640"/>
          </a:xfrm>
          <a:prstGeom prst="rect">
            <a:avLst/>
          </a:prstGeom>
          <a:noFill/>
        </p:spPr>
        <p:txBody>
          <a:bodyPr spcFirstLastPara="1" wrap="none" lIns="91440" tIns="45720" rIns="91440" bIns="45720" numCol="1">
            <a:prstTxWarp prst="textArchUp">
              <a:avLst>
                <a:gd name="adj" fmla="val 9128615"/>
              </a:avLst>
            </a:prstTxWarp>
            <a:spAutoFit/>
          </a:bodyPr>
          <a:lstStyle/>
          <a:p>
            <a:pPr algn="ctr"/>
            <a:r>
              <a:rPr lang="en-US" sz="2800" b="1" dirty="0">
                <a:solidFill>
                  <a:srgbClr val="2750A9"/>
                </a:solidFill>
                <a:latin typeface="PT Serif Caption" panose="02060603050505020204" pitchFamily="18" charset="77"/>
                <a:cs typeface="Baloo Thambi" panose="03080902040302020200" pitchFamily="66" charset="77"/>
              </a:rPr>
              <a:t>Genealogy Around the World</a:t>
            </a:r>
          </a:p>
        </p:txBody>
      </p:sp>
      <p:pic>
        <p:nvPicPr>
          <p:cNvPr id="5" name="Picture 4">
            <a:extLst>
              <a:ext uri="{FF2B5EF4-FFF2-40B4-BE49-F238E27FC236}">
                <a16:creationId xmlns:a16="http://schemas.microsoft.com/office/drawing/2014/main" id="{D639FF68-396C-564E-8AD0-DFDC02BDC737}"/>
              </a:ext>
            </a:extLst>
          </p:cNvPr>
          <p:cNvPicPr>
            <a:picLocks noChangeAspect="1"/>
          </p:cNvPicPr>
          <p:nvPr/>
        </p:nvPicPr>
        <p:blipFill>
          <a:blip r:embed="rId3"/>
          <a:stretch>
            <a:fillRect/>
          </a:stretch>
        </p:blipFill>
        <p:spPr>
          <a:xfrm>
            <a:off x="4831905" y="2173972"/>
            <a:ext cx="2077428" cy="2077428"/>
          </a:xfrm>
          <a:prstGeom prst="rect">
            <a:avLst/>
          </a:prstGeom>
        </p:spPr>
      </p:pic>
      <p:pic>
        <p:nvPicPr>
          <p:cNvPr id="30" name="Picture 29">
            <a:extLst>
              <a:ext uri="{FF2B5EF4-FFF2-40B4-BE49-F238E27FC236}">
                <a16:creationId xmlns:a16="http://schemas.microsoft.com/office/drawing/2014/main" id="{D3719990-34F0-BE47-8CE2-613D253D4B9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035554" y="1377620"/>
            <a:ext cx="3670133" cy="3670133"/>
          </a:xfrm>
          <a:prstGeom prst="rect">
            <a:avLst/>
          </a:prstGeom>
        </p:spPr>
      </p:pic>
    </p:spTree>
    <p:extLst>
      <p:ext uri="{BB962C8B-B14F-4D97-AF65-F5344CB8AC3E}">
        <p14:creationId xmlns:p14="http://schemas.microsoft.com/office/powerpoint/2010/main" val="1639636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84568780-DF6B-EB46-A6FE-29F5579FAD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1175" y1="66466" x2="34570" y2="82161"/>
                        <a14:foregroundMark x1="34570" y1="82161" x2="30594" y2="66627"/>
                        <a14:backgroundMark x1="34570" y1="55078" x2="47168" y2="82422"/>
                        <a14:backgroundMark x1="47168" y1="82422" x2="72559" y2="82813"/>
                        <a14:backgroundMark x1="72559" y1="82813" x2="85547" y2="70313"/>
                        <a14:backgroundMark x1="85547" y1="70313" x2="54590" y2="55599"/>
                        <a14:backgroundMark x1="54590" y1="55599" x2="36914" y2="55729"/>
                        <a14:backgroundMark x1="36914" y1="55729" x2="36719" y2="55599"/>
                        <a14:backgroundMark x1="7910" y1="57031" x2="23438" y2="55078"/>
                        <a14:backgroundMark x1="23438" y1="55078" x2="12695" y2="70443"/>
                        <a14:backgroundMark x1="12695" y1="70443" x2="9375" y2="56380"/>
                        <a14:backgroundMark x1="26465" y1="55078" x2="27246" y2="55339"/>
                        <a14:backgroundMark x1="27441" y1="53646" x2="27930" y2="53125"/>
                        <a14:backgroundMark x1="24316" y1="56380" x2="24707" y2="56771"/>
                        <a14:backgroundMark x1="27441" y1="54427" x2="26855" y2="53385"/>
                        <a14:backgroundMark x1="28125" y1="55078" x2="29980" y2="66797"/>
                      </a14:backgroundRemoval>
                    </a14:imgEffect>
                  </a14:imgLayer>
                </a14:imgProps>
              </a:ext>
              <a:ext uri="{837473B0-CC2E-450A-ABE3-18F120FF3D39}">
                <a1611:picAttrSrcUrl xmlns:a1611="http://schemas.microsoft.com/office/drawing/2016/11/main" r:id="rId4"/>
              </a:ext>
            </a:extLst>
          </a:blip>
          <a:stretch>
            <a:fillRect/>
          </a:stretch>
        </p:blipFill>
        <p:spPr>
          <a:xfrm>
            <a:off x="2774632" y="1660231"/>
            <a:ext cx="6584865" cy="4945368"/>
          </a:xfrm>
          <a:prstGeom prst="rect">
            <a:avLst/>
          </a:prstGeom>
        </p:spPr>
      </p:pic>
      <p:pic>
        <p:nvPicPr>
          <p:cNvPr id="59" name="Picture 58">
            <a:extLst>
              <a:ext uri="{FF2B5EF4-FFF2-40B4-BE49-F238E27FC236}">
                <a16:creationId xmlns:a16="http://schemas.microsoft.com/office/drawing/2014/main" id="{F6E72EE0-0C45-E24E-AA3B-14232B974A5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8310686">
            <a:off x="8936767" y="1710951"/>
            <a:ext cx="5405786" cy="4075456"/>
          </a:xfrm>
          <a:prstGeom prst="rect">
            <a:avLst/>
          </a:prstGeom>
        </p:spPr>
      </p:pic>
      <p:sp>
        <p:nvSpPr>
          <p:cNvPr id="2" name="TextBox 1">
            <a:extLst>
              <a:ext uri="{FF2B5EF4-FFF2-40B4-BE49-F238E27FC236}">
                <a16:creationId xmlns:a16="http://schemas.microsoft.com/office/drawing/2014/main" id="{D3E77893-B950-4D40-BAFB-2D1AA39DE675}"/>
              </a:ext>
            </a:extLst>
          </p:cNvPr>
          <p:cNvSpPr txBox="1"/>
          <p:nvPr/>
        </p:nvSpPr>
        <p:spPr>
          <a:xfrm>
            <a:off x="474617" y="399037"/>
            <a:ext cx="11717383" cy="1200329"/>
          </a:xfrm>
          <a:prstGeom prst="rect">
            <a:avLst/>
          </a:prstGeom>
          <a:noFill/>
        </p:spPr>
        <p:txBody>
          <a:bodyPr wrap="square" rtlCol="0">
            <a:spAutoFit/>
          </a:bodyPr>
          <a:lstStyle/>
          <a:p>
            <a:r>
              <a:rPr lang="en-US" sz="2400" dirty="0">
                <a:latin typeface="PT Serif Caption" panose="02060603050505020204" pitchFamily="18" charset="77"/>
              </a:rPr>
              <a:t>7b. Because memories are encoded through our sense, use a variety of props—photos, furniture, artifacts, newspaper clippings, music, food.</a:t>
            </a:r>
          </a:p>
          <a:p>
            <a:endParaRPr lang="en-US" sz="2400" dirty="0"/>
          </a:p>
        </p:txBody>
      </p:sp>
      <p:pic>
        <p:nvPicPr>
          <p:cNvPr id="4" name="Picture 3">
            <a:extLst>
              <a:ext uri="{FF2B5EF4-FFF2-40B4-BE49-F238E27FC236}">
                <a16:creationId xmlns:a16="http://schemas.microsoft.com/office/drawing/2014/main" id="{1A1AFE36-24E0-C243-88AC-C58F77A717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425" b="89971" l="10000" r="90000">
                        <a14:foregroundMark x1="58125" y1="10521" x2="54937" y2="3638"/>
                        <a14:foregroundMark x1="54937" y1="3638" x2="50250" y2="1967"/>
                        <a14:foregroundMark x1="50250" y1="1967" x2="44188" y2="8456"/>
                        <a14:foregroundMark x1="44188" y1="8456" x2="58438" y2="10029"/>
                        <a14:foregroundMark x1="56063" y1="4425" x2="46188" y2="2655"/>
                        <a14:foregroundMark x1="46188" y1="2655" x2="52688" y2="4523"/>
                        <a14:foregroundMark x1="52688" y1="4523" x2="55750" y2="4425"/>
                      </a14:backgroundRemoval>
                    </a14:imgEffect>
                  </a14:imgLayer>
                </a14:imgProps>
              </a:ext>
              <a:ext uri="{837473B0-CC2E-450A-ABE3-18F120FF3D39}">
                <a1611:picAttrSrcUrl xmlns:a1611="http://schemas.microsoft.com/office/drawing/2016/11/main" r:id="rId9"/>
              </a:ext>
            </a:extLst>
          </a:blip>
          <a:stretch>
            <a:fillRect/>
          </a:stretch>
        </p:blipFill>
        <p:spPr>
          <a:xfrm>
            <a:off x="-148771" y="3875465"/>
            <a:ext cx="3807941" cy="2418043"/>
          </a:xfrm>
          <a:prstGeom prst="rect">
            <a:avLst/>
          </a:prstGeom>
        </p:spPr>
      </p:pic>
      <p:pic>
        <p:nvPicPr>
          <p:cNvPr id="7" name="Picture 6">
            <a:extLst>
              <a:ext uri="{FF2B5EF4-FFF2-40B4-BE49-F238E27FC236}">
                <a16:creationId xmlns:a16="http://schemas.microsoft.com/office/drawing/2014/main" id="{115BCF66-B2C2-6240-B460-694443981347}"/>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046028" y="3628258"/>
            <a:ext cx="2636281" cy="3143888"/>
          </a:xfrm>
          <a:prstGeom prst="rect">
            <a:avLst/>
          </a:prstGeom>
        </p:spPr>
      </p:pic>
      <p:pic>
        <p:nvPicPr>
          <p:cNvPr id="36" name="Picture 35">
            <a:extLst>
              <a:ext uri="{FF2B5EF4-FFF2-40B4-BE49-F238E27FC236}">
                <a16:creationId xmlns:a16="http://schemas.microsoft.com/office/drawing/2014/main" id="{7251B3FD-CB1A-8940-9A82-20358B2F0D63}"/>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8658843" y="5050732"/>
            <a:ext cx="1855763" cy="1855763"/>
          </a:xfrm>
          <a:prstGeom prst="rect">
            <a:avLst/>
          </a:prstGeom>
        </p:spPr>
      </p:pic>
      <p:pic>
        <p:nvPicPr>
          <p:cNvPr id="33" name="Picture 32">
            <a:extLst>
              <a:ext uri="{FF2B5EF4-FFF2-40B4-BE49-F238E27FC236}">
                <a16:creationId xmlns:a16="http://schemas.microsoft.com/office/drawing/2014/main" id="{F94F137F-5DA0-4F4F-9822-018E6E160CAB}"/>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1946063" y="3628258"/>
            <a:ext cx="3692118" cy="2932542"/>
          </a:xfrm>
          <a:prstGeom prst="rect">
            <a:avLst/>
          </a:prstGeom>
        </p:spPr>
      </p:pic>
      <p:pic>
        <p:nvPicPr>
          <p:cNvPr id="13" name="Picture 12">
            <a:extLst>
              <a:ext uri="{FF2B5EF4-FFF2-40B4-BE49-F238E27FC236}">
                <a16:creationId xmlns:a16="http://schemas.microsoft.com/office/drawing/2014/main" id="{1F3243B2-2CD5-A94C-A68F-78E7C8B57460}"/>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4199042" y="4823603"/>
            <a:ext cx="3897086" cy="1948543"/>
          </a:xfrm>
          <a:prstGeom prst="rect">
            <a:avLst/>
          </a:prstGeom>
        </p:spPr>
      </p:pic>
      <p:pic>
        <p:nvPicPr>
          <p:cNvPr id="42" name="Picture 41">
            <a:extLst>
              <a:ext uri="{FF2B5EF4-FFF2-40B4-BE49-F238E27FC236}">
                <a16:creationId xmlns:a16="http://schemas.microsoft.com/office/drawing/2014/main" id="{EEBA82D9-832C-3C49-AE32-893C03A61FBA}"/>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696650" y="5084487"/>
            <a:ext cx="1757209" cy="1613763"/>
          </a:xfrm>
          <a:prstGeom prst="rect">
            <a:avLst/>
          </a:prstGeom>
        </p:spPr>
      </p:pic>
      <p:pic>
        <p:nvPicPr>
          <p:cNvPr id="56" name="Picture 55">
            <a:extLst>
              <a:ext uri="{FF2B5EF4-FFF2-40B4-BE49-F238E27FC236}">
                <a16:creationId xmlns:a16="http://schemas.microsoft.com/office/drawing/2014/main" id="{976B7326-EE20-1C4C-A6A7-F5A91B458054}"/>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5729" b="89974" l="9961" r="89941">
                        <a14:foregroundMark x1="51172" y1="10547" x2="43958" y2="6720"/>
                        <a14:foregroundMark x1="52824" y1="10807" x2="53640" y2="11193"/>
                        <a14:foregroundMark x1="43912" y1="6590" x2="50292" y2="9609"/>
                        <a14:backgroundMark x1="68457" y1="17188" x2="71484" y2="17578"/>
                        <a14:backgroundMark x1="81348" y1="47005" x2="76563" y2="43620"/>
                        <a14:backgroundMark x1="24316" y1="27214" x2="27344" y2="31250"/>
                        <a14:backgroundMark x1="53418" y1="11458" x2="54395" y2="12500"/>
                        <a14:backgroundMark x1="41895" y1="4818" x2="40918" y2="4818"/>
                        <a14:backgroundMark x1="42676" y1="5469" x2="41895" y2="5078"/>
                        <a14:backgroundMark x1="43652" y1="5859" x2="42676" y2="5078"/>
                        <a14:backgroundMark x1="43652" y1="7161" x2="42676" y2="6771"/>
                        <a14:backgroundMark x1="51953" y1="9505" x2="51953" y2="10807"/>
                        <a14:backgroundMark x1="42676" y1="6120" x2="43359" y2="6120"/>
                      </a14:backgroundRemoval>
                    </a14:imgEffect>
                  </a14:imgLayer>
                </a14:imgProps>
              </a:ext>
              <a:ext uri="{837473B0-CC2E-450A-ABE3-18F120FF3D39}">
                <a1611:picAttrSrcUrl xmlns:a1611="http://schemas.microsoft.com/office/drawing/2016/11/main" r:id="rId22"/>
              </a:ext>
            </a:extLst>
          </a:blip>
          <a:stretch>
            <a:fillRect/>
          </a:stretch>
        </p:blipFill>
        <p:spPr>
          <a:xfrm>
            <a:off x="6025366" y="3458017"/>
            <a:ext cx="3283158" cy="2462369"/>
          </a:xfrm>
          <a:prstGeom prst="rect">
            <a:avLst/>
          </a:prstGeom>
        </p:spPr>
      </p:pic>
      <p:pic>
        <p:nvPicPr>
          <p:cNvPr id="53" name="Picture 52">
            <a:extLst>
              <a:ext uri="{FF2B5EF4-FFF2-40B4-BE49-F238E27FC236}">
                <a16:creationId xmlns:a16="http://schemas.microsoft.com/office/drawing/2014/main" id="{B91F3447-5F1D-8C4B-8B12-A844490C3AC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667" b="95000" l="5538" r="89557">
                        <a14:foregroundMark x1="19937" y1="72593" x2="13766" y2="88210"/>
                        <a14:foregroundMark x1="13766" y1="88210" x2="77215" y2="90864"/>
                        <a14:foregroundMark x1="77215" y1="90864" x2="49842" y2="77469"/>
                        <a14:foregroundMark x1="49842" y1="77469" x2="21677" y2="73827"/>
                        <a14:foregroundMark x1="21677" y1="73827" x2="19304" y2="72593"/>
                        <a14:foregroundMark x1="81487" y1="92160" x2="47785" y2="98086"/>
                        <a14:foregroundMark x1="47785" y1="98086" x2="15399" y2="94253"/>
                        <a14:foregroundMark x1="14178" y1="93440" x2="54747" y2="90309"/>
                        <a14:foregroundMark x1="13588" y1="93486" x2="14068" y2="93449"/>
                        <a14:foregroundMark x1="54747" y1="90309" x2="80854" y2="92407"/>
                        <a14:foregroundMark x1="80854" y1="92407" x2="77848" y2="92407"/>
                        <a14:foregroundMark x1="76108" y1="95000" x2="31734" y2="96819"/>
                        <a14:foregroundMark x1="30628" y1="96725" x2="69620" y2="93827"/>
                        <a14:foregroundMark x1="69620" y1="93827" x2="72943" y2="95000"/>
                        <a14:foregroundMark x1="33861" y1="44753" x2="35759" y2="44074"/>
                        <a14:foregroundMark x1="42405" y1="54259" x2="46835" y2="36235"/>
                        <a14:foregroundMark x1="46835" y1="36235" x2="42247" y2="44198"/>
                        <a14:foregroundMark x1="42247" y1="44198" x2="44304" y2="31173"/>
                        <a14:foregroundMark x1="44304" y1="31173" x2="44304" y2="31173"/>
                        <a14:foregroundMark x1="13133" y1="92593" x2="5696" y2="84568"/>
                        <a14:foregroundMark x1="5696" y1="84568" x2="10918" y2="76358"/>
                        <a14:foregroundMark x1="10918" y1="76358" x2="12025" y2="90926"/>
                        <a14:foregroundMark x1="43671" y1="59259" x2="34652" y2="42284"/>
                        <a14:foregroundMark x1="34652" y1="42284" x2="41930" y2="51605"/>
                        <a14:foregroundMark x1="41930" y1="51605" x2="38133" y2="57160"/>
                        <a14:foregroundMark x1="41297" y1="10247" x2="42405" y2="10247"/>
                        <a14:foregroundMark x1="44937" y1="9259" x2="42405" y2="10494"/>
                        <a14:foregroundMark x1="49842" y1="13333" x2="47310" y2="14506"/>
                        <a14:foregroundMark x1="43038" y1="10741" x2="43896" y2="4590"/>
                        <a14:foregroundMark x1="45760" y1="5190" x2="47468" y2="9321"/>
                        <a14:foregroundMark x1="47468" y1="9321" x2="43038" y2="11173"/>
                        <a14:foregroundMark x1="39223" y1="5085" x2="38734" y2="5047"/>
                        <a14:backgroundMark x1="41930" y1="2407" x2="43038" y2="2840"/>
                        <a14:backgroundMark x1="50475" y1="2593" x2="43671" y2="4506"/>
                        <a14:backgroundMark x1="46677" y1="2840" x2="41930" y2="2840"/>
                        <a14:backgroundMark x1="30854" y1="7160" x2="41297" y2="5494"/>
                        <a14:backgroundMark x1="36392" y1="3827" x2="35127" y2="2407"/>
                        <a14:backgroundMark x1="35759" y1="9259" x2="36392" y2="9259"/>
                        <a14:backgroundMark x1="12025" y1="94074" x2="13766" y2="94753"/>
                        <a14:backgroundMark x1="19304" y1="97840" x2="40032" y2="98333"/>
                        <a14:backgroundMark x1="40032" y1="98333" x2="20570" y2="96667"/>
                        <a14:backgroundMark x1="20570" y1="96667" x2="20570" y2="96667"/>
                        <a14:backgroundMark x1="13766" y1="96420" x2="7120" y2="92407"/>
                        <a14:backgroundMark x1="9494" y1="94259" x2="12500" y2="94074"/>
                        <a14:backgroundMark x1="41930" y1="1173" x2="43038" y2="2593"/>
                        <a14:backgroundMark x1="36392" y1="3827" x2="35759" y2="5926"/>
                        <a14:backgroundMark x1="37025" y1="3580" x2="38133" y2="4074"/>
                        <a14:backgroundMark x1="35759" y1="11173" x2="35127" y2="10000"/>
                        <a14:backgroundMark x1="7120" y1="92593" x2="12500" y2="94506"/>
                      </a14:backgroundRemoval>
                    </a14:imgEffect>
                  </a14:imgLayer>
                </a14:imgProps>
              </a:ext>
              <a:ext uri="{837473B0-CC2E-450A-ABE3-18F120FF3D39}">
                <a1611:picAttrSrcUrl xmlns:a1611="http://schemas.microsoft.com/office/drawing/2016/11/main" r:id="rId25"/>
              </a:ext>
            </a:extLst>
          </a:blip>
          <a:stretch>
            <a:fillRect/>
          </a:stretch>
        </p:blipFill>
        <p:spPr>
          <a:xfrm rot="1352472">
            <a:off x="7844288" y="2636009"/>
            <a:ext cx="1706864" cy="4375188"/>
          </a:xfrm>
          <a:prstGeom prst="rect">
            <a:avLst/>
          </a:prstGeom>
        </p:spPr>
      </p:pic>
    </p:spTree>
    <p:extLst>
      <p:ext uri="{BB962C8B-B14F-4D97-AF65-F5344CB8AC3E}">
        <p14:creationId xmlns:p14="http://schemas.microsoft.com/office/powerpoint/2010/main" val="2042573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B5B590-D3B8-B64A-AADC-204EE5B08812}"/>
              </a:ext>
            </a:extLst>
          </p:cNvPr>
          <p:cNvSpPr txBox="1"/>
          <p:nvPr/>
        </p:nvSpPr>
        <p:spPr>
          <a:xfrm>
            <a:off x="284673" y="339635"/>
            <a:ext cx="11907327" cy="830997"/>
          </a:xfrm>
          <a:prstGeom prst="rect">
            <a:avLst/>
          </a:prstGeom>
          <a:noFill/>
        </p:spPr>
        <p:txBody>
          <a:bodyPr wrap="square" rtlCol="0">
            <a:spAutoFit/>
          </a:bodyPr>
          <a:lstStyle/>
          <a:p>
            <a:r>
              <a:rPr lang="en-US" sz="2400" dirty="0">
                <a:latin typeface="PT Serif Caption" panose="02060603050505020204" pitchFamily="18" charset="77"/>
              </a:rPr>
              <a:t>7c. Ask the narrator to reconstruct the scene or situation—again by appealing to a variety of senses.</a:t>
            </a:r>
          </a:p>
        </p:txBody>
      </p:sp>
      <p:pic>
        <p:nvPicPr>
          <p:cNvPr id="3" name="Picture 2">
            <a:extLst>
              <a:ext uri="{FF2B5EF4-FFF2-40B4-BE49-F238E27FC236}">
                <a16:creationId xmlns:a16="http://schemas.microsoft.com/office/drawing/2014/main" id="{0EE648EB-EC31-F94B-9A4F-45233982B4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46" b="90244" l="8636" r="90000">
                        <a14:foregroundMark x1="14863" y1="42323" x2="15909" y2="31098"/>
                        <a14:foregroundMark x1="15909" y1="31098" x2="24103" y2="48059"/>
                        <a14:foregroundMark x1="29697" y1="69715" x2="22273" y2="89634"/>
                        <a14:foregroundMark x1="22273" y1="89634" x2="18887" y2="89802"/>
                        <a14:foregroundMark x1="19545" y1="89634" x2="12954" y2="70182"/>
                        <a14:foregroundMark x1="12938" y1="70178" x2="19091" y2="89634"/>
                        <a14:foregroundMark x1="19091" y1="89634" x2="19091" y2="87195"/>
                        <a14:foregroundMark x1="31818" y1="70732" x2="30455" y2="70122"/>
                        <a14:foregroundMark x1="18636" y1="59756" x2="18636" y2="60233"/>
                        <a14:foregroundMark x1="13636" y1="73171" x2="13182" y2="71951"/>
                        <a14:foregroundMark x1="12727" y1="70122" x2="12727" y2="73171"/>
                        <a14:foregroundMark x1="15909" y1="56707" x2="16240" y2="57743"/>
                        <a14:foregroundMark x1="14091" y1="62805" x2="14172" y2="63243"/>
                        <a14:foregroundMark x1="12563" y1="60232" x2="12727" y2="61585"/>
                        <a14:foregroundMark x1="11942" y1="55095" x2="11980" y2="55408"/>
                        <a14:foregroundMark x1="10130" y1="40103" x2="11509" y2="51505"/>
                        <a14:foregroundMark x1="11160" y1="54814" x2="8636" y2="43902"/>
                        <a14:foregroundMark x1="12727" y1="61585" x2="12477" y2="60504"/>
                        <a14:foregroundMark x1="8636" y1="43902" x2="10000" y2="40244"/>
                        <a14:backgroundMark x1="30455" y1="66463" x2="25909" y2="50000"/>
                        <a14:backgroundMark x1="25909" y1="50000" x2="27273" y2="50000"/>
                        <a14:backgroundMark x1="30000" y1="60366" x2="29545" y2="58537"/>
                        <a14:backgroundMark x1="30455" y1="67073" x2="31818" y2="64024"/>
                        <a14:backgroundMark x1="31818" y1="60366" x2="32727" y2="62195"/>
                        <a14:backgroundMark x1="9609" y1="86201" x2="9545" y2="87805"/>
                        <a14:backgroundMark x1="10387" y1="66611" x2="10369" y2="67073"/>
                        <a14:backgroundMark x1="9545" y1="87805" x2="9787" y2="86765"/>
                        <a14:backgroundMark x1="29091" y1="57927" x2="27273" y2="56707"/>
                        <a14:backgroundMark x1="30000" y1="59146" x2="32727" y2="62195"/>
                        <a14:backgroundMark x1="10455" y1="89634" x2="9545" y2="89024"/>
                        <a14:backgroundMark x1="10501" y1="89022" x2="9545" y2="90854"/>
                        <a14:backgroundMark x1="10000" y1="37195" x2="10455" y2="36585"/>
                        <a14:backgroundMark x1="15455" y1="55488" x2="15909" y2="54268"/>
                        <a14:backgroundMark x1="15455" y1="56707" x2="14091" y2="57927"/>
                        <a14:backgroundMark x1="15455" y1="57927" x2="14091" y2="60976"/>
                        <a14:backgroundMark x1="8182" y1="68293" x2="8636" y2="67683"/>
                        <a14:backgroundMark x1="9091" y1="64024" x2="10455" y2="64024"/>
                        <a14:backgroundMark x1="9545" y1="37805" x2="10455" y2="36585"/>
                        <a14:backgroundMark x1="6818" y1="41463" x2="8636" y2="41463"/>
                        <a14:backgroundMark x1="7273" y1="40854" x2="8636" y2="42073"/>
                        <a14:backgroundMark x1="10000" y1="64024" x2="10455" y2="64024"/>
                        <a14:backgroundMark x1="10000" y1="65854" x2="11364" y2="64024"/>
                        <a14:backgroundMark x1="10909" y1="64024" x2="11364" y2="64634"/>
                        <a14:backgroundMark x1="13636" y1="64024" x2="12727" y2="70122"/>
                        <a14:backgroundMark x1="12273" y1="65244" x2="12727" y2="65854"/>
                        <a14:backgroundMark x1="69091" y1="24390" x2="81818" y2="15244"/>
                        <a14:backgroundMark x1="81818" y1="15244" x2="94545" y2="60976"/>
                        <a14:backgroundMark x1="94545" y1="60976" x2="71818" y2="57317"/>
                        <a14:backgroundMark x1="71818" y1="57317" x2="70000" y2="18902"/>
                      </a14:backgroundRemoval>
                    </a14:imgEffect>
                  </a14:imgLayer>
                </a14:imgProps>
              </a:ext>
              <a:ext uri="{837473B0-CC2E-450A-ABE3-18F120FF3D39}">
                <a1611:picAttrSrcUrl xmlns:a1611="http://schemas.microsoft.com/office/drawing/2016/11/main" r:id="rId5"/>
              </a:ext>
            </a:extLst>
          </a:blip>
          <a:stretch>
            <a:fillRect/>
          </a:stretch>
        </p:blipFill>
        <p:spPr>
          <a:xfrm>
            <a:off x="93595" y="3408115"/>
            <a:ext cx="5090160" cy="3817620"/>
          </a:xfrm>
          <a:prstGeom prst="rect">
            <a:avLst/>
          </a:prstGeom>
        </p:spPr>
      </p:pic>
      <p:sp>
        <p:nvSpPr>
          <p:cNvPr id="5" name="Oval Callout 4">
            <a:extLst>
              <a:ext uri="{FF2B5EF4-FFF2-40B4-BE49-F238E27FC236}">
                <a16:creationId xmlns:a16="http://schemas.microsoft.com/office/drawing/2014/main" id="{7C934D22-12AA-AE47-85D3-1A4A278B1F5A}"/>
              </a:ext>
            </a:extLst>
          </p:cNvPr>
          <p:cNvSpPr/>
          <p:nvPr/>
        </p:nvSpPr>
        <p:spPr>
          <a:xfrm>
            <a:off x="784860" y="1267182"/>
            <a:ext cx="10690860" cy="3817619"/>
          </a:xfrm>
          <a:prstGeom prst="wedgeEllipseCallout">
            <a:avLst>
              <a:gd name="adj1" fmla="val -41134"/>
              <a:gd name="adj2" fmla="val 46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98C886F-DFC3-2A41-BD0B-8A2217189E4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955465" y="1681771"/>
            <a:ext cx="1447297" cy="1447297"/>
          </a:xfrm>
          <a:prstGeom prst="rect">
            <a:avLst/>
          </a:prstGeom>
        </p:spPr>
      </p:pic>
      <p:pic>
        <p:nvPicPr>
          <p:cNvPr id="36" name="Picture 35">
            <a:extLst>
              <a:ext uri="{FF2B5EF4-FFF2-40B4-BE49-F238E27FC236}">
                <a16:creationId xmlns:a16="http://schemas.microsoft.com/office/drawing/2014/main" id="{DF7492AC-3863-244F-8D9B-BB50C38DB6F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15549" y="2297786"/>
            <a:ext cx="1816731" cy="1756410"/>
          </a:xfrm>
          <a:prstGeom prst="rect">
            <a:avLst/>
          </a:prstGeom>
        </p:spPr>
      </p:pic>
      <p:pic>
        <p:nvPicPr>
          <p:cNvPr id="39" name="Picture 38">
            <a:extLst>
              <a:ext uri="{FF2B5EF4-FFF2-40B4-BE49-F238E27FC236}">
                <a16:creationId xmlns:a16="http://schemas.microsoft.com/office/drawing/2014/main" id="{712E172D-4AFD-0A4C-978C-46AD4F69BAA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278816" y="2329148"/>
            <a:ext cx="1808914" cy="1047663"/>
          </a:xfrm>
          <a:prstGeom prst="rect">
            <a:avLst/>
          </a:prstGeom>
        </p:spPr>
      </p:pic>
      <p:pic>
        <p:nvPicPr>
          <p:cNvPr id="47" name="Picture 46">
            <a:extLst>
              <a:ext uri="{FF2B5EF4-FFF2-40B4-BE49-F238E27FC236}">
                <a16:creationId xmlns:a16="http://schemas.microsoft.com/office/drawing/2014/main" id="{D9032E52-0687-1C4F-8F37-39B7A3BCCEA6}"/>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354960" y="1750167"/>
            <a:ext cx="2351265" cy="2351265"/>
          </a:xfrm>
          <a:prstGeom prst="rect">
            <a:avLst/>
          </a:prstGeom>
        </p:spPr>
      </p:pic>
      <p:pic>
        <p:nvPicPr>
          <p:cNvPr id="41" name="Picture 40">
            <a:extLst>
              <a:ext uri="{FF2B5EF4-FFF2-40B4-BE49-F238E27FC236}">
                <a16:creationId xmlns:a16="http://schemas.microsoft.com/office/drawing/2014/main" id="{A9054CB7-8333-284B-9883-B94213FEBD45}"/>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7782369" y="2405419"/>
            <a:ext cx="2743200" cy="1955800"/>
          </a:xfrm>
          <a:prstGeom prst="rect">
            <a:avLst/>
          </a:prstGeom>
        </p:spPr>
      </p:pic>
      <p:pic>
        <p:nvPicPr>
          <p:cNvPr id="59" name="Picture 58">
            <a:extLst>
              <a:ext uri="{FF2B5EF4-FFF2-40B4-BE49-F238E27FC236}">
                <a16:creationId xmlns:a16="http://schemas.microsoft.com/office/drawing/2014/main" id="{95B46830-C6F1-5642-A4A1-DF9A89D059DA}"/>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4408170" y="2569533"/>
            <a:ext cx="2351265" cy="2351265"/>
          </a:xfrm>
          <a:prstGeom prst="rect">
            <a:avLst/>
          </a:prstGeom>
        </p:spPr>
      </p:pic>
      <p:pic>
        <p:nvPicPr>
          <p:cNvPr id="53" name="Picture 52">
            <a:extLst>
              <a:ext uri="{FF2B5EF4-FFF2-40B4-BE49-F238E27FC236}">
                <a16:creationId xmlns:a16="http://schemas.microsoft.com/office/drawing/2014/main" id="{7D37BEDB-DF9B-D64E-982D-766AF31A138A}"/>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4947270" y="4144863"/>
            <a:ext cx="3297114" cy="752154"/>
          </a:xfrm>
          <a:prstGeom prst="rect">
            <a:avLst/>
          </a:prstGeom>
        </p:spPr>
      </p:pic>
      <p:pic>
        <p:nvPicPr>
          <p:cNvPr id="49" name="Picture 48">
            <a:extLst>
              <a:ext uri="{FF2B5EF4-FFF2-40B4-BE49-F238E27FC236}">
                <a16:creationId xmlns:a16="http://schemas.microsoft.com/office/drawing/2014/main" id="{8FFF516A-7EA4-EA4E-94F1-59B7B9629934}"/>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3057305" y="3643795"/>
            <a:ext cx="2187657" cy="1458438"/>
          </a:xfrm>
          <a:prstGeom prst="rect">
            <a:avLst/>
          </a:prstGeom>
        </p:spPr>
      </p:pic>
      <p:pic>
        <p:nvPicPr>
          <p:cNvPr id="65" name="Picture 64">
            <a:extLst>
              <a:ext uri="{FF2B5EF4-FFF2-40B4-BE49-F238E27FC236}">
                <a16:creationId xmlns:a16="http://schemas.microsoft.com/office/drawing/2014/main" id="{629FD981-220E-E24C-8911-18705B5A8CC2}"/>
              </a:ext>
            </a:extLst>
          </p:cNvPr>
          <p:cNvPicPr>
            <a:picLocks noChangeAspect="1"/>
          </p:cNvPicPr>
          <p:nvPr/>
        </p:nvPicPr>
        <p:blipFill>
          <a:blip r:embed="rId22">
            <a:extLst>
              <a:ext uri="{837473B0-CC2E-450A-ABE3-18F120FF3D39}">
                <a1611:picAttrSrcUrl xmlns:a1611="http://schemas.microsoft.com/office/drawing/2016/11/main" r:id="rId23"/>
              </a:ext>
            </a:extLst>
          </a:blip>
          <a:stretch>
            <a:fillRect/>
          </a:stretch>
        </p:blipFill>
        <p:spPr>
          <a:xfrm>
            <a:off x="5732033" y="1558467"/>
            <a:ext cx="1983930" cy="1591896"/>
          </a:xfrm>
          <a:prstGeom prst="rect">
            <a:avLst/>
          </a:prstGeom>
        </p:spPr>
      </p:pic>
      <p:pic>
        <p:nvPicPr>
          <p:cNvPr id="25" name="Picture 24">
            <a:extLst>
              <a:ext uri="{FF2B5EF4-FFF2-40B4-BE49-F238E27FC236}">
                <a16:creationId xmlns:a16="http://schemas.microsoft.com/office/drawing/2014/main" id="{A6B2C7E2-DD2A-8E40-90FC-3594F37D2757}"/>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3333" b="90000" l="10000" r="90000">
                        <a14:foregroundMark x1="47708" y1="24583" x2="55625" y2="16667"/>
                        <a14:foregroundMark x1="55625" y1="16667" x2="62917" y2="26875"/>
                        <a14:foregroundMark x1="62917" y1="26875" x2="47500" y2="26250"/>
                        <a14:foregroundMark x1="47500" y1="26250" x2="46667" y2="25417"/>
                        <a14:foregroundMark x1="37056" y1="7018" x2="43333" y2="1250"/>
                        <a14:foregroundMark x1="43333" y1="1250" x2="36683" y2="6707"/>
                        <a14:foregroundMark x1="38333" y1="6250" x2="37917" y2="3333"/>
                        <a14:backgroundMark x1="31667" y1="7083" x2="36667" y2="11250"/>
                      </a14:backgroundRemoval>
                    </a14:imgEffect>
                  </a14:imgLayer>
                </a14:imgProps>
              </a:ext>
              <a:ext uri="{837473B0-CC2E-450A-ABE3-18F120FF3D39}">
                <a1611:picAttrSrcUrl xmlns:a1611="http://schemas.microsoft.com/office/drawing/2016/11/main" r:id="rId26"/>
              </a:ext>
            </a:extLst>
          </a:blip>
          <a:stretch>
            <a:fillRect/>
          </a:stretch>
        </p:blipFill>
        <p:spPr>
          <a:xfrm rot="1818607">
            <a:off x="4654050" y="1337832"/>
            <a:ext cx="1722120" cy="1722120"/>
          </a:xfrm>
          <a:prstGeom prst="rect">
            <a:avLst/>
          </a:prstGeom>
        </p:spPr>
      </p:pic>
      <p:pic>
        <p:nvPicPr>
          <p:cNvPr id="68" name="Picture 67">
            <a:extLst>
              <a:ext uri="{FF2B5EF4-FFF2-40B4-BE49-F238E27FC236}">
                <a16:creationId xmlns:a16="http://schemas.microsoft.com/office/drawing/2014/main" id="{827E6380-BF6A-0048-8F92-F378AAD50C4C}"/>
              </a:ext>
            </a:extLst>
          </p:cNvPr>
          <p:cNvPicPr>
            <a:picLocks noChangeAspect="1"/>
          </p:cNvPicPr>
          <p:nvPr/>
        </p:nvPicPr>
        <p:blipFill>
          <a:blip r:embed="rId27">
            <a:extLst>
              <a:ext uri="{837473B0-CC2E-450A-ABE3-18F120FF3D39}">
                <a1611:picAttrSrcUrl xmlns:a1611="http://schemas.microsoft.com/office/drawing/2016/11/main" r:id="rId28"/>
              </a:ext>
            </a:extLst>
          </a:blip>
          <a:stretch>
            <a:fillRect/>
          </a:stretch>
        </p:blipFill>
        <p:spPr>
          <a:xfrm>
            <a:off x="2304259" y="2265692"/>
            <a:ext cx="1665904" cy="1665904"/>
          </a:xfrm>
          <a:prstGeom prst="rect">
            <a:avLst/>
          </a:prstGeom>
        </p:spPr>
      </p:pic>
    </p:spTree>
    <p:extLst>
      <p:ext uri="{BB962C8B-B14F-4D97-AF65-F5344CB8AC3E}">
        <p14:creationId xmlns:p14="http://schemas.microsoft.com/office/powerpoint/2010/main" val="4227750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FF3C5C-DE20-CB42-A4CB-E8762D515DD1}"/>
              </a:ext>
            </a:extLst>
          </p:cNvPr>
          <p:cNvSpPr txBox="1"/>
          <p:nvPr/>
        </p:nvSpPr>
        <p:spPr>
          <a:xfrm>
            <a:off x="542925" y="438149"/>
            <a:ext cx="11106150" cy="1477328"/>
          </a:xfrm>
          <a:prstGeom prst="rect">
            <a:avLst/>
          </a:prstGeom>
          <a:noFill/>
        </p:spPr>
        <p:txBody>
          <a:bodyPr wrap="square" rtlCol="0">
            <a:spAutoFit/>
          </a:bodyPr>
          <a:lstStyle/>
          <a:p>
            <a:r>
              <a:rPr lang="en-US" sz="2400" b="1" dirty="0">
                <a:latin typeface="PT Serif Caption" panose="02060603050505020204" pitchFamily="18" charset="77"/>
              </a:rPr>
              <a:t>7d. Once the details of the event are clear only then ask about emotions at the time. Consider following up with reflections about the event now, in retrospect.</a:t>
            </a:r>
          </a:p>
          <a:p>
            <a:endParaRPr lang="en-US" dirty="0"/>
          </a:p>
        </p:txBody>
      </p:sp>
      <p:pic>
        <p:nvPicPr>
          <p:cNvPr id="3" name="Picture 2">
            <a:extLst>
              <a:ext uri="{FF2B5EF4-FFF2-40B4-BE49-F238E27FC236}">
                <a16:creationId xmlns:a16="http://schemas.microsoft.com/office/drawing/2014/main" id="{728D790B-1A97-5040-A71D-FAD5499FFB0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46" b="90244" l="8636" r="90000">
                        <a14:foregroundMark x1="14863" y1="42323" x2="15909" y2="31098"/>
                        <a14:foregroundMark x1="15909" y1="31098" x2="24103" y2="48059"/>
                        <a14:foregroundMark x1="29697" y1="69715" x2="22273" y2="89634"/>
                        <a14:foregroundMark x1="22273" y1="89634" x2="18887" y2="89802"/>
                        <a14:foregroundMark x1="19545" y1="89634" x2="12954" y2="70182"/>
                        <a14:foregroundMark x1="12938" y1="70178" x2="19091" y2="89634"/>
                        <a14:foregroundMark x1="19091" y1="89634" x2="19091" y2="87195"/>
                        <a14:foregroundMark x1="31818" y1="70732" x2="30455" y2="70122"/>
                        <a14:foregroundMark x1="18636" y1="59756" x2="18636" y2="60233"/>
                        <a14:foregroundMark x1="13636" y1="73171" x2="13182" y2="71951"/>
                        <a14:foregroundMark x1="12727" y1="70122" x2="12727" y2="73171"/>
                        <a14:foregroundMark x1="15909" y1="56707" x2="16240" y2="57743"/>
                        <a14:foregroundMark x1="14091" y1="62805" x2="14172" y2="63243"/>
                        <a14:foregroundMark x1="12563" y1="60232" x2="12727" y2="61585"/>
                        <a14:foregroundMark x1="11942" y1="55095" x2="11980" y2="55408"/>
                        <a14:foregroundMark x1="10130" y1="40103" x2="11509" y2="51505"/>
                        <a14:foregroundMark x1="11160" y1="54814" x2="8636" y2="43902"/>
                        <a14:foregroundMark x1="12727" y1="61585" x2="12477" y2="60504"/>
                        <a14:foregroundMark x1="8636" y1="43902" x2="10000" y2="40244"/>
                        <a14:backgroundMark x1="30455" y1="66463" x2="25909" y2="50000"/>
                        <a14:backgroundMark x1="25909" y1="50000" x2="27273" y2="50000"/>
                        <a14:backgroundMark x1="30000" y1="60366" x2="29545" y2="58537"/>
                        <a14:backgroundMark x1="30455" y1="67073" x2="31818" y2="64024"/>
                        <a14:backgroundMark x1="31818" y1="60366" x2="32727" y2="62195"/>
                        <a14:backgroundMark x1="9609" y1="86201" x2="9545" y2="87805"/>
                        <a14:backgroundMark x1="10387" y1="66611" x2="10369" y2="67073"/>
                        <a14:backgroundMark x1="9545" y1="87805" x2="9787" y2="86765"/>
                        <a14:backgroundMark x1="29091" y1="57927" x2="27273" y2="56707"/>
                        <a14:backgroundMark x1="30000" y1="59146" x2="32727" y2="62195"/>
                        <a14:backgroundMark x1="10455" y1="89634" x2="9545" y2="89024"/>
                        <a14:backgroundMark x1="10501" y1="89022" x2="9545" y2="90854"/>
                        <a14:backgroundMark x1="10000" y1="37195" x2="10455" y2="36585"/>
                        <a14:backgroundMark x1="15455" y1="55488" x2="15909" y2="54268"/>
                        <a14:backgroundMark x1="15455" y1="56707" x2="14091" y2="57927"/>
                        <a14:backgroundMark x1="15455" y1="57927" x2="14091" y2="60976"/>
                        <a14:backgroundMark x1="8182" y1="68293" x2="8636" y2="67683"/>
                        <a14:backgroundMark x1="9091" y1="64024" x2="10455" y2="64024"/>
                        <a14:backgroundMark x1="9545" y1="37805" x2="10455" y2="36585"/>
                        <a14:backgroundMark x1="6818" y1="41463" x2="8636" y2="41463"/>
                        <a14:backgroundMark x1="7273" y1="40854" x2="8636" y2="42073"/>
                        <a14:backgroundMark x1="10000" y1="64024" x2="10455" y2="64024"/>
                        <a14:backgroundMark x1="10000" y1="65854" x2="11364" y2="64024"/>
                        <a14:backgroundMark x1="10909" y1="64024" x2="11364" y2="64634"/>
                        <a14:backgroundMark x1="13636" y1="64024" x2="12727" y2="70122"/>
                        <a14:backgroundMark x1="12273" y1="65244" x2="12727" y2="65854"/>
                        <a14:backgroundMark x1="69091" y1="24390" x2="81818" y2="15244"/>
                        <a14:backgroundMark x1="81818" y1="15244" x2="94545" y2="60976"/>
                        <a14:backgroundMark x1="94545" y1="60976" x2="71818" y2="57317"/>
                        <a14:backgroundMark x1="71818" y1="57317" x2="70000" y2="18902"/>
                      </a14:backgroundRemoval>
                    </a14:imgEffect>
                  </a14:imgLayer>
                </a14:imgProps>
              </a:ext>
              <a:ext uri="{837473B0-CC2E-450A-ABE3-18F120FF3D39}">
                <a1611:picAttrSrcUrl xmlns:a1611="http://schemas.microsoft.com/office/drawing/2016/11/main" r:id="rId4"/>
              </a:ext>
            </a:extLst>
          </a:blip>
          <a:stretch>
            <a:fillRect/>
          </a:stretch>
        </p:blipFill>
        <p:spPr>
          <a:xfrm>
            <a:off x="93595" y="3408115"/>
            <a:ext cx="5090160" cy="3817620"/>
          </a:xfrm>
          <a:prstGeom prst="rect">
            <a:avLst/>
          </a:prstGeom>
        </p:spPr>
      </p:pic>
      <p:sp>
        <p:nvSpPr>
          <p:cNvPr id="4" name="Oval Callout 3">
            <a:extLst>
              <a:ext uri="{FF2B5EF4-FFF2-40B4-BE49-F238E27FC236}">
                <a16:creationId xmlns:a16="http://schemas.microsoft.com/office/drawing/2014/main" id="{1020D468-F716-FC4F-A568-68157D6914EA}"/>
              </a:ext>
            </a:extLst>
          </p:cNvPr>
          <p:cNvSpPr/>
          <p:nvPr/>
        </p:nvSpPr>
        <p:spPr>
          <a:xfrm>
            <a:off x="1156335" y="1615440"/>
            <a:ext cx="10690860" cy="3817620"/>
          </a:xfrm>
          <a:prstGeom prst="wedgeEllipseCallout">
            <a:avLst>
              <a:gd name="adj1" fmla="val -44556"/>
              <a:gd name="adj2" fmla="val 433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4D787D7-C9FD-3E44-86E6-B46E9C04434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178873" y="3062429"/>
            <a:ext cx="1617343" cy="1617343"/>
          </a:xfrm>
          <a:prstGeom prst="rect">
            <a:avLst/>
          </a:prstGeom>
        </p:spPr>
      </p:pic>
      <p:pic>
        <p:nvPicPr>
          <p:cNvPr id="13" name="Picture 12">
            <a:extLst>
              <a:ext uri="{FF2B5EF4-FFF2-40B4-BE49-F238E27FC236}">
                <a16:creationId xmlns:a16="http://schemas.microsoft.com/office/drawing/2014/main" id="{1DBF4499-5663-9A41-B48C-C9442D1A1EC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674152" y="2337295"/>
            <a:ext cx="874362" cy="874362"/>
          </a:xfrm>
          <a:prstGeom prst="rect">
            <a:avLst/>
          </a:prstGeom>
        </p:spPr>
      </p:pic>
      <p:pic>
        <p:nvPicPr>
          <p:cNvPr id="16" name="Picture 15">
            <a:extLst>
              <a:ext uri="{FF2B5EF4-FFF2-40B4-BE49-F238E27FC236}">
                <a16:creationId xmlns:a16="http://schemas.microsoft.com/office/drawing/2014/main" id="{F6BAC783-A4C5-124B-B32D-118F41B96F23}"/>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372062" y="3169108"/>
            <a:ext cx="1781363" cy="1781363"/>
          </a:xfrm>
          <a:prstGeom prst="rect">
            <a:avLst/>
          </a:prstGeom>
        </p:spPr>
      </p:pic>
      <p:pic>
        <p:nvPicPr>
          <p:cNvPr id="19" name="Picture 18">
            <a:extLst>
              <a:ext uri="{FF2B5EF4-FFF2-40B4-BE49-F238E27FC236}">
                <a16:creationId xmlns:a16="http://schemas.microsoft.com/office/drawing/2014/main" id="{64E96C50-9FCB-164C-BC35-791043834110}"/>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8262744" y="2000853"/>
            <a:ext cx="983294" cy="983294"/>
          </a:xfrm>
          <a:prstGeom prst="rect">
            <a:avLst/>
          </a:prstGeom>
        </p:spPr>
      </p:pic>
      <p:pic>
        <p:nvPicPr>
          <p:cNvPr id="22" name="Picture 21">
            <a:extLst>
              <a:ext uri="{FF2B5EF4-FFF2-40B4-BE49-F238E27FC236}">
                <a16:creationId xmlns:a16="http://schemas.microsoft.com/office/drawing/2014/main" id="{124B8628-5466-C046-B4FF-E11DC7F3A985}"/>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4292782" y="4365499"/>
            <a:ext cx="706583" cy="706583"/>
          </a:xfrm>
          <a:prstGeom prst="rect">
            <a:avLst/>
          </a:prstGeom>
        </p:spPr>
      </p:pic>
      <p:pic>
        <p:nvPicPr>
          <p:cNvPr id="25" name="Picture 24">
            <a:extLst>
              <a:ext uri="{FF2B5EF4-FFF2-40B4-BE49-F238E27FC236}">
                <a16:creationId xmlns:a16="http://schemas.microsoft.com/office/drawing/2014/main" id="{E78AAC6A-52C2-BB43-9499-34A3C9732499}"/>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4907456" y="1784705"/>
            <a:ext cx="1283331" cy="1283331"/>
          </a:xfrm>
          <a:prstGeom prst="rect">
            <a:avLst/>
          </a:prstGeom>
        </p:spPr>
      </p:pic>
      <p:pic>
        <p:nvPicPr>
          <p:cNvPr id="28" name="Picture 27">
            <a:extLst>
              <a:ext uri="{FF2B5EF4-FFF2-40B4-BE49-F238E27FC236}">
                <a16:creationId xmlns:a16="http://schemas.microsoft.com/office/drawing/2014/main" id="{398C7D4E-2D88-7247-8D7A-DBDCD88805EA}"/>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9246038" y="2492500"/>
            <a:ext cx="1872999" cy="1872999"/>
          </a:xfrm>
          <a:prstGeom prst="rect">
            <a:avLst/>
          </a:prstGeom>
        </p:spPr>
      </p:pic>
      <p:pic>
        <p:nvPicPr>
          <p:cNvPr id="31" name="Picture 30">
            <a:extLst>
              <a:ext uri="{FF2B5EF4-FFF2-40B4-BE49-F238E27FC236}">
                <a16:creationId xmlns:a16="http://schemas.microsoft.com/office/drawing/2014/main" id="{538BADC5-BB9B-B54E-9BFF-8BDF02A98ACC}"/>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6349333" y="4582512"/>
            <a:ext cx="762000" cy="762000"/>
          </a:xfrm>
          <a:prstGeom prst="rect">
            <a:avLst/>
          </a:prstGeom>
        </p:spPr>
      </p:pic>
      <p:pic>
        <p:nvPicPr>
          <p:cNvPr id="34" name="Picture 33">
            <a:extLst>
              <a:ext uri="{FF2B5EF4-FFF2-40B4-BE49-F238E27FC236}">
                <a16:creationId xmlns:a16="http://schemas.microsoft.com/office/drawing/2014/main" id="{F53641AC-A62A-AF45-B3D3-C384809C2928}"/>
              </a:ext>
            </a:extLst>
          </p:cNvPr>
          <p:cNvPicPr>
            <a:picLocks noChangeAspect="1"/>
          </p:cNvPicPr>
          <p:nvPr/>
        </p:nvPicPr>
        <p:blipFill>
          <a:blip r:embed="rId21">
            <a:extLst>
              <a:ext uri="{837473B0-CC2E-450A-ABE3-18F120FF3D39}">
                <a1611:picAttrSrcUrl xmlns:a1611="http://schemas.microsoft.com/office/drawing/2016/11/main" r:id="rId22"/>
              </a:ext>
            </a:extLst>
          </a:blip>
          <a:stretch>
            <a:fillRect/>
          </a:stretch>
        </p:blipFill>
        <p:spPr>
          <a:xfrm>
            <a:off x="2963215" y="2175475"/>
            <a:ext cx="1617343" cy="1617343"/>
          </a:xfrm>
          <a:prstGeom prst="rect">
            <a:avLst/>
          </a:prstGeom>
        </p:spPr>
      </p:pic>
      <p:pic>
        <p:nvPicPr>
          <p:cNvPr id="37" name="Picture 36">
            <a:extLst>
              <a:ext uri="{FF2B5EF4-FFF2-40B4-BE49-F238E27FC236}">
                <a16:creationId xmlns:a16="http://schemas.microsoft.com/office/drawing/2014/main" id="{957CCAB4-767E-4449-9D7C-B518441EBCEF}"/>
              </a:ext>
            </a:extLst>
          </p:cNvPr>
          <p:cNvPicPr>
            <a:picLocks noChangeAspect="1"/>
          </p:cNvPicPr>
          <p:nvPr/>
        </p:nvPicPr>
        <p:blipFill>
          <a:blip r:embed="rId23">
            <a:extLst>
              <a:ext uri="{837473B0-CC2E-450A-ABE3-18F120FF3D39}">
                <a1611:picAttrSrcUrl xmlns:a1611="http://schemas.microsoft.com/office/drawing/2016/11/main" r:id="rId24"/>
              </a:ext>
            </a:extLst>
          </a:blip>
          <a:stretch>
            <a:fillRect/>
          </a:stretch>
        </p:blipFill>
        <p:spPr>
          <a:xfrm>
            <a:off x="1717419" y="3216679"/>
            <a:ext cx="714426" cy="714426"/>
          </a:xfrm>
          <a:prstGeom prst="rect">
            <a:avLst/>
          </a:prstGeom>
        </p:spPr>
      </p:pic>
      <p:pic>
        <p:nvPicPr>
          <p:cNvPr id="40" name="Picture 39">
            <a:extLst>
              <a:ext uri="{FF2B5EF4-FFF2-40B4-BE49-F238E27FC236}">
                <a16:creationId xmlns:a16="http://schemas.microsoft.com/office/drawing/2014/main" id="{91D6E4CF-A95A-A642-A01C-F4171D01E162}"/>
              </a:ext>
            </a:extLst>
          </p:cNvPr>
          <p:cNvPicPr>
            <a:picLocks noChangeAspect="1"/>
          </p:cNvPicPr>
          <p:nvPr/>
        </p:nvPicPr>
        <p:blipFill>
          <a:blip r:embed="rId25">
            <a:extLst>
              <a:ext uri="{837473B0-CC2E-450A-ABE3-18F120FF3D39}">
                <a1611:picAttrSrcUrl xmlns:a1611="http://schemas.microsoft.com/office/drawing/2016/11/main" r:id="rId26"/>
              </a:ext>
            </a:extLst>
          </a:blip>
          <a:stretch>
            <a:fillRect/>
          </a:stretch>
        </p:blipFill>
        <p:spPr>
          <a:xfrm>
            <a:off x="2643414" y="3931105"/>
            <a:ext cx="1019366" cy="1019366"/>
          </a:xfrm>
          <a:prstGeom prst="rect">
            <a:avLst/>
          </a:prstGeom>
        </p:spPr>
      </p:pic>
    </p:spTree>
    <p:extLst>
      <p:ext uri="{BB962C8B-B14F-4D97-AF65-F5344CB8AC3E}">
        <p14:creationId xmlns:p14="http://schemas.microsoft.com/office/powerpoint/2010/main" val="1493768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9758-3684-704E-8495-88192756A576}"/>
              </a:ext>
            </a:extLst>
          </p:cNvPr>
          <p:cNvSpPr>
            <a:spLocks noGrp="1"/>
          </p:cNvSpPr>
          <p:nvPr>
            <p:ph type="title"/>
          </p:nvPr>
        </p:nvSpPr>
        <p:spPr/>
        <p:txBody>
          <a:bodyPr/>
          <a:lstStyle/>
          <a:p>
            <a:r>
              <a:rPr lang="en-US" dirty="0">
                <a:latin typeface="PT Serif Caption" panose="02060603050505020204" pitchFamily="18" charset="77"/>
              </a:rPr>
              <a:t>Interview Faux Pas </a:t>
            </a:r>
          </a:p>
        </p:txBody>
      </p:sp>
      <p:sp>
        <p:nvSpPr>
          <p:cNvPr id="3" name="Content Placeholder 2">
            <a:extLst>
              <a:ext uri="{FF2B5EF4-FFF2-40B4-BE49-F238E27FC236}">
                <a16:creationId xmlns:a16="http://schemas.microsoft.com/office/drawing/2014/main" id="{80FBB802-B70B-244B-A5D0-938095D9C694}"/>
              </a:ext>
            </a:extLst>
          </p:cNvPr>
          <p:cNvSpPr>
            <a:spLocks noGrp="1"/>
          </p:cNvSpPr>
          <p:nvPr>
            <p:ph idx="1"/>
          </p:nvPr>
        </p:nvSpPr>
        <p:spPr>
          <a:xfrm>
            <a:off x="494862" y="2774301"/>
            <a:ext cx="10554574" cy="3636511"/>
          </a:xfrm>
        </p:spPr>
        <p:txBody>
          <a:bodyPr>
            <a:normAutofit lnSpcReduction="10000"/>
          </a:bodyPr>
          <a:lstStyle/>
          <a:p>
            <a:r>
              <a:rPr lang="en-US" sz="2100" dirty="0"/>
              <a:t>Not testing your recording equipment ahead of time</a:t>
            </a:r>
          </a:p>
          <a:p>
            <a:r>
              <a:rPr lang="en-US" sz="2100" dirty="0"/>
              <a:t>Interrupting your interviewee</a:t>
            </a:r>
          </a:p>
          <a:p>
            <a:r>
              <a:rPr lang="en-US" sz="2100" dirty="0"/>
              <a:t>Asking leading questions such as “Do you think the career you chose was hard on your family?”</a:t>
            </a:r>
          </a:p>
          <a:p>
            <a:r>
              <a:rPr lang="en-US" sz="2100" dirty="0"/>
              <a:t>Being distracted</a:t>
            </a:r>
          </a:p>
          <a:p>
            <a:r>
              <a:rPr lang="en-US" sz="2100" dirty="0"/>
              <a:t>Not looking at the speaker</a:t>
            </a:r>
          </a:p>
          <a:p>
            <a:r>
              <a:rPr lang="en-US" sz="2100" dirty="0"/>
              <a:t>Talking about yourself</a:t>
            </a:r>
          </a:p>
          <a:p>
            <a:r>
              <a:rPr lang="en-US" sz="2100" dirty="0"/>
              <a:t>Letting your speaker go on tangents that are not related to the intended purpose</a:t>
            </a:r>
          </a:p>
          <a:p>
            <a:pPr marL="0" indent="0">
              <a:buNone/>
            </a:pPr>
            <a:endParaRPr lang="en-US" dirty="0"/>
          </a:p>
          <a:p>
            <a:endParaRPr lang="en-US" dirty="0"/>
          </a:p>
        </p:txBody>
      </p:sp>
    </p:spTree>
    <p:extLst>
      <p:ext uri="{BB962C8B-B14F-4D97-AF65-F5344CB8AC3E}">
        <p14:creationId xmlns:p14="http://schemas.microsoft.com/office/powerpoint/2010/main" val="175146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907A9E-EE5D-6D47-B88D-C4074D1B4BD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46346" y="398859"/>
            <a:ext cx="9099308" cy="6060282"/>
          </a:xfrm>
          <a:prstGeom prst="rect">
            <a:avLst/>
          </a:prstGeom>
        </p:spPr>
      </p:pic>
    </p:spTree>
    <p:extLst>
      <p:ext uri="{BB962C8B-B14F-4D97-AF65-F5344CB8AC3E}">
        <p14:creationId xmlns:p14="http://schemas.microsoft.com/office/powerpoint/2010/main" val="1447873258"/>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4922 -0.38657 " pathEditMode="relative" rAng="0" ptsTypes="AA">
                                      <p:cBhvr>
                                        <p:cTn id="6" dur="30000" fill="hold"/>
                                        <p:tgtEl>
                                          <p:spTgt spid="6"/>
                                        </p:tgtEl>
                                        <p:attrNameLst>
                                          <p:attrName>ppt_x</p:attrName>
                                          <p:attrName>ppt_y</p:attrName>
                                        </p:attrNameLst>
                                      </p:cBhvr>
                                      <p:rCtr x="-12461" y="-19329"/>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4922 -0.38657 L 0 0 " pathEditMode="relative" rAng="0" ptsTypes="AA">
                                      <p:cBhvr>
                                        <p:cTn id="11" dur="30000" fill="hold"/>
                                        <p:tgtEl>
                                          <p:spTgt spid="6"/>
                                        </p:tgtEl>
                                        <p:attrNameLst>
                                          <p:attrName>ppt_x</p:attrName>
                                          <p:attrName>ppt_y</p:attrName>
                                        </p:attrNameLst>
                                      </p:cBhvr>
                                      <p:rCtr x="12461" y="19329"/>
                                    </p:animMotion>
                                  </p:childTnLst>
                                </p:cTn>
                              </p:par>
                              <p:par>
                                <p:cTn id="12" presetID="6" presetClass="emph" presetSubtype="0" accel="50000" decel="50000" fill="hold" nodeType="withEffect">
                                  <p:stCondLst>
                                    <p:cond delay="5000"/>
                                  </p:stCondLst>
                                  <p:childTnLst>
                                    <p:animScale>
                                      <p:cBhvr>
                                        <p:cTn id="13" dur="30000" fill="hold"/>
                                        <p:tgtEl>
                                          <p:spTgt spid="6"/>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00023 " pathEditMode="relative" rAng="0" ptsTypes="AA">
                                      <p:cBhvr>
                                        <p:cTn id="16" dur="5000" fill="hold"/>
                                        <p:tgtEl>
                                          <p:spTgt spid="6"/>
                                        </p:tgtEl>
                                        <p:attrNameLst>
                                          <p:attrName>ppt_x</p:attrName>
                                          <p:attrName>ppt_y</p:attrName>
                                        </p:attrNameLst>
                                      </p:cBhvr>
                                      <p:rCtr x="0" y="0"/>
                                    </p:animMotion>
                                  </p:childTnLst>
                                </p:cTn>
                              </p:par>
                            </p:childTnLst>
                          </p:cTn>
                        </p:par>
                      </p:childTnLst>
                    </p:cTn>
                  </p:par>
                </p:childTnLst>
              </p:cTn>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21FE7B-48E0-4A4A-B981-730BC2A007FA}"/>
              </a:ext>
            </a:extLst>
          </p:cNvPr>
          <p:cNvSpPr>
            <a:spLocks noGrp="1"/>
          </p:cNvSpPr>
          <p:nvPr>
            <p:ph idx="1"/>
          </p:nvPr>
        </p:nvSpPr>
        <p:spPr>
          <a:xfrm>
            <a:off x="433477" y="1929089"/>
            <a:ext cx="5810919" cy="3971906"/>
          </a:xfrm>
        </p:spPr>
        <p:txBody>
          <a:bodyPr/>
          <a:lstStyle/>
          <a:p>
            <a:pPr marL="0" indent="0" algn="ctr">
              <a:buNone/>
            </a:pPr>
            <a:endParaRPr lang="en-US" sz="2400" i="1" dirty="0">
              <a:latin typeface="PT Serif Caption" panose="02060603050505020204" pitchFamily="18" charset="77"/>
            </a:endParaRPr>
          </a:p>
          <a:p>
            <a:pPr marL="0" indent="0" algn="ctr">
              <a:buNone/>
            </a:pPr>
            <a:r>
              <a:rPr lang="en-US" sz="2400" dirty="0"/>
              <a:t>You will increase the richness, emotionality, and complexity of a person’s memories if you provide brain-priming activities ahead of time.</a:t>
            </a:r>
          </a:p>
          <a:p>
            <a:pPr marL="0" indent="0" algn="ctr">
              <a:buNone/>
            </a:pPr>
            <a:endParaRPr lang="en-US" dirty="0"/>
          </a:p>
        </p:txBody>
      </p:sp>
      <p:sp>
        <p:nvSpPr>
          <p:cNvPr id="2" name="TextBox 1">
            <a:extLst>
              <a:ext uri="{FF2B5EF4-FFF2-40B4-BE49-F238E27FC236}">
                <a16:creationId xmlns:a16="http://schemas.microsoft.com/office/drawing/2014/main" id="{DF688680-ABF9-7B4C-8E4A-14E328E70871}"/>
              </a:ext>
            </a:extLst>
          </p:cNvPr>
          <p:cNvSpPr txBox="1"/>
          <p:nvPr/>
        </p:nvSpPr>
        <p:spPr>
          <a:xfrm>
            <a:off x="400348" y="548559"/>
            <a:ext cx="5661678" cy="1569660"/>
          </a:xfrm>
          <a:prstGeom prst="rect">
            <a:avLst/>
          </a:prstGeom>
          <a:noFill/>
        </p:spPr>
        <p:txBody>
          <a:bodyPr wrap="none" rtlCol="0">
            <a:spAutoFit/>
          </a:bodyPr>
          <a:lstStyle/>
          <a:p>
            <a:r>
              <a:rPr lang="en-US" sz="3200" b="1" dirty="0">
                <a:latin typeface="PT Serif Caption" panose="02060603050505020204" pitchFamily="18" charset="77"/>
              </a:rPr>
              <a:t>1. Prepare the interviewee </a:t>
            </a:r>
          </a:p>
          <a:p>
            <a:r>
              <a:rPr lang="en-US" sz="3200" b="1" dirty="0">
                <a:latin typeface="PT Serif Caption" panose="02060603050505020204" pitchFamily="18" charset="77"/>
              </a:rPr>
              <a:t>for the interview.</a:t>
            </a:r>
            <a:endParaRPr lang="en-US" sz="3200" dirty="0">
              <a:latin typeface="PT Serif Caption" panose="02060603050505020204" pitchFamily="18" charset="77"/>
            </a:endParaRPr>
          </a:p>
          <a:p>
            <a:endParaRPr lang="en-US" sz="3200" dirty="0"/>
          </a:p>
        </p:txBody>
      </p:sp>
      <p:pic>
        <p:nvPicPr>
          <p:cNvPr id="7" name="Picture 6">
            <a:extLst>
              <a:ext uri="{FF2B5EF4-FFF2-40B4-BE49-F238E27FC236}">
                <a16:creationId xmlns:a16="http://schemas.microsoft.com/office/drawing/2014/main" id="{58DBBE9B-205D-544B-86D2-742FD69AEF94}"/>
              </a:ext>
            </a:extLst>
          </p:cNvPr>
          <p:cNvPicPr>
            <a:picLocks noChangeAspect="1"/>
          </p:cNvPicPr>
          <p:nvPr/>
        </p:nvPicPr>
        <p:blipFill>
          <a:blip r:embed="rId2"/>
          <a:stretch>
            <a:fillRect/>
          </a:stretch>
        </p:blipFill>
        <p:spPr>
          <a:xfrm>
            <a:off x="6446108" y="3683000"/>
            <a:ext cx="6350000" cy="3175000"/>
          </a:xfrm>
          <a:prstGeom prst="rect">
            <a:avLst/>
          </a:prstGeom>
        </p:spPr>
      </p:pic>
      <p:pic>
        <p:nvPicPr>
          <p:cNvPr id="20" name="Picture 19">
            <a:extLst>
              <a:ext uri="{FF2B5EF4-FFF2-40B4-BE49-F238E27FC236}">
                <a16:creationId xmlns:a16="http://schemas.microsoft.com/office/drawing/2014/main" id="{A77BD336-CDD8-EE48-BF8E-CB9D0FCB7D6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56663" y="279349"/>
            <a:ext cx="5600148" cy="4252866"/>
          </a:xfrm>
          <a:prstGeom prst="rect">
            <a:avLst/>
          </a:prstGeom>
        </p:spPr>
      </p:pic>
      <p:pic>
        <p:nvPicPr>
          <p:cNvPr id="30" name="Picture 29">
            <a:extLst>
              <a:ext uri="{FF2B5EF4-FFF2-40B4-BE49-F238E27FC236}">
                <a16:creationId xmlns:a16="http://schemas.microsoft.com/office/drawing/2014/main" id="{6F20459D-A819-0343-9165-F27D40B727D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543461">
            <a:off x="6231133" y="446703"/>
            <a:ext cx="1569661" cy="1569661"/>
          </a:xfrm>
          <a:prstGeom prst="rect">
            <a:avLst/>
          </a:prstGeom>
        </p:spPr>
      </p:pic>
      <p:pic>
        <p:nvPicPr>
          <p:cNvPr id="60" name="Picture 59">
            <a:extLst>
              <a:ext uri="{FF2B5EF4-FFF2-40B4-BE49-F238E27FC236}">
                <a16:creationId xmlns:a16="http://schemas.microsoft.com/office/drawing/2014/main" id="{E24C4644-F4BA-DC40-B1CD-5D2814D16D2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636596" y="905527"/>
            <a:ext cx="1875447" cy="1805243"/>
          </a:xfrm>
          <a:prstGeom prst="rect">
            <a:avLst/>
          </a:prstGeom>
        </p:spPr>
      </p:pic>
      <p:pic>
        <p:nvPicPr>
          <p:cNvPr id="62" name="Picture 61">
            <a:extLst>
              <a:ext uri="{FF2B5EF4-FFF2-40B4-BE49-F238E27FC236}">
                <a16:creationId xmlns:a16="http://schemas.microsoft.com/office/drawing/2014/main" id="{9545A3AE-DFB2-5640-905B-5786A444FD52}"/>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075264" y="427618"/>
            <a:ext cx="1425063" cy="1380530"/>
          </a:xfrm>
          <a:prstGeom prst="rect">
            <a:avLst/>
          </a:prstGeom>
        </p:spPr>
      </p:pic>
      <p:pic>
        <p:nvPicPr>
          <p:cNvPr id="76" name="Picture 75">
            <a:extLst>
              <a:ext uri="{FF2B5EF4-FFF2-40B4-BE49-F238E27FC236}">
                <a16:creationId xmlns:a16="http://schemas.microsoft.com/office/drawing/2014/main" id="{78E7EF96-AFCA-4841-8129-F154BD6DAB9B}"/>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8588685" y="1225657"/>
            <a:ext cx="1467916" cy="1636067"/>
          </a:xfrm>
          <a:prstGeom prst="rect">
            <a:avLst/>
          </a:prstGeom>
        </p:spPr>
      </p:pic>
      <p:pic>
        <p:nvPicPr>
          <p:cNvPr id="84" name="Picture 83">
            <a:extLst>
              <a:ext uri="{FF2B5EF4-FFF2-40B4-BE49-F238E27FC236}">
                <a16:creationId xmlns:a16="http://schemas.microsoft.com/office/drawing/2014/main" id="{92D5043F-8191-4040-9BB2-CB6C398DE26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604" b="97188" l="10000" r="90000">
                        <a14:foregroundMark x1="33281" y1="82344" x2="36042" y2="90156"/>
                        <a14:foregroundMark x1="36042" y1="90156" x2="39583" y2="85781"/>
                        <a14:foregroundMark x1="36875" y1="83698" x2="41667" y2="85781"/>
                        <a14:foregroundMark x1="23646" y1="82760" x2="26094" y2="92448"/>
                        <a14:foregroundMark x1="26094" y1="92448" x2="34896" y2="96927"/>
                        <a14:foregroundMark x1="34896" y1="96927" x2="34635" y2="95104"/>
                        <a14:foregroundMark x1="50469" y1="96927" x2="54167" y2="96615"/>
                        <a14:foregroundMark x1="46771" y1="96615" x2="43333" y2="97188"/>
                        <a14:foregroundMark x1="65052" y1="10052" x2="57865" y2="4375"/>
                        <a14:foregroundMark x1="57865" y1="4375" x2="64948" y2="4688"/>
                        <a14:foregroundMark x1="64948" y1="4688" x2="65156" y2="9740"/>
                        <a14:foregroundMark x1="64323" y1="4948" x2="57188" y2="2604"/>
                        <a14:foregroundMark x1="57188" y1="2604" x2="51615" y2="7604"/>
                        <a14:foregroundMark x1="51615" y1="7604" x2="52500" y2="6615"/>
                        <a14:foregroundMark x1="40990" y1="16354" x2="38854" y2="9583"/>
                        <a14:foregroundMark x1="38854" y1="9583" x2="31094" y2="10104"/>
                        <a14:foregroundMark x1="31094" y1="10104" x2="32813" y2="19010"/>
                        <a14:foregroundMark x1="32813" y1="19010" x2="33438" y2="19531"/>
                        <a14:foregroundMark x1="39479" y1="10313" x2="42083" y2="18021"/>
                        <a14:foregroundMark x1="42083" y1="18021" x2="42083" y2="18281"/>
                      </a14:backgroundRemoval>
                    </a14:imgEffect>
                  </a14:imgLayer>
                </a14:imgProps>
              </a:ext>
              <a:ext uri="{837473B0-CC2E-450A-ABE3-18F120FF3D39}">
                <a1611:picAttrSrcUrl xmlns:a1611="http://schemas.microsoft.com/office/drawing/2016/11/main" r:id="rId15"/>
              </a:ext>
            </a:extLst>
          </a:blip>
          <a:stretch>
            <a:fillRect/>
          </a:stretch>
        </p:blipFill>
        <p:spPr>
          <a:xfrm>
            <a:off x="9463767" y="624514"/>
            <a:ext cx="1925185" cy="1925185"/>
          </a:xfrm>
          <a:prstGeom prst="rect">
            <a:avLst/>
          </a:prstGeom>
        </p:spPr>
      </p:pic>
    </p:spTree>
    <p:extLst>
      <p:ext uri="{BB962C8B-B14F-4D97-AF65-F5344CB8AC3E}">
        <p14:creationId xmlns:p14="http://schemas.microsoft.com/office/powerpoint/2010/main" val="3979442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E670A3-D6A2-1642-83ED-748041E64971}"/>
              </a:ext>
            </a:extLst>
          </p:cNvPr>
          <p:cNvSpPr>
            <a:spLocks noGrp="1"/>
          </p:cNvSpPr>
          <p:nvPr>
            <p:ph idx="1"/>
          </p:nvPr>
        </p:nvSpPr>
        <p:spPr>
          <a:xfrm>
            <a:off x="635431" y="1148063"/>
            <a:ext cx="11360257" cy="5124891"/>
          </a:xfrm>
        </p:spPr>
        <p:txBody>
          <a:bodyPr/>
          <a:lstStyle/>
          <a:p>
            <a:pPr lvl="1"/>
            <a:r>
              <a:rPr lang="en-US" sz="1800" dirty="0"/>
              <a:t>Have your planned questions at hand. Jot down follow-up questions that come to mind as the interviewee speaks. Pursue these when appropriate. </a:t>
            </a:r>
          </a:p>
          <a:p>
            <a:endParaRPr lang="en-US" dirty="0"/>
          </a:p>
          <a:p>
            <a:pPr lvl="4"/>
            <a:r>
              <a:rPr lang="en-US" sz="1800" dirty="0"/>
              <a:t>Remember that the objective of the interview is to elicit information from the narrator, not to correct, debate or educate. Your role is to serve as an alert, helpful questioner and your purpose is to strive for a narrator monologue. The interview is not a dialogue. It is a one-sided conversation.</a:t>
            </a:r>
          </a:p>
          <a:p>
            <a:endParaRPr lang="en-US" dirty="0"/>
          </a:p>
          <a:p>
            <a:pPr marL="0" indent="0">
              <a:buNone/>
            </a:pPr>
            <a:endParaRPr lang="en-US" dirty="0"/>
          </a:p>
        </p:txBody>
      </p:sp>
      <p:sp>
        <p:nvSpPr>
          <p:cNvPr id="2" name="TextBox 1">
            <a:extLst>
              <a:ext uri="{FF2B5EF4-FFF2-40B4-BE49-F238E27FC236}">
                <a16:creationId xmlns:a16="http://schemas.microsoft.com/office/drawing/2014/main" id="{0B0D6EB8-4400-EF4C-85ED-7A7EC9DE78EA}"/>
              </a:ext>
            </a:extLst>
          </p:cNvPr>
          <p:cNvSpPr txBox="1"/>
          <p:nvPr/>
        </p:nvSpPr>
        <p:spPr>
          <a:xfrm>
            <a:off x="407894" y="717176"/>
            <a:ext cx="7769563" cy="861774"/>
          </a:xfrm>
          <a:prstGeom prst="rect">
            <a:avLst/>
          </a:prstGeom>
          <a:noFill/>
        </p:spPr>
        <p:txBody>
          <a:bodyPr wrap="none" rtlCol="0">
            <a:spAutoFit/>
          </a:bodyPr>
          <a:lstStyle/>
          <a:p>
            <a:r>
              <a:rPr lang="en-US" sz="3200" b="1" dirty="0">
                <a:latin typeface="PT Serif Caption" panose="02060603050505020204" pitchFamily="18" charset="77"/>
              </a:rPr>
              <a:t>2. Prepare yourself for the interview. </a:t>
            </a:r>
          </a:p>
          <a:p>
            <a:endParaRPr lang="en-US" dirty="0"/>
          </a:p>
        </p:txBody>
      </p:sp>
      <p:pic>
        <p:nvPicPr>
          <p:cNvPr id="8" name="Picture 7">
            <a:extLst>
              <a:ext uri="{FF2B5EF4-FFF2-40B4-BE49-F238E27FC236}">
                <a16:creationId xmlns:a16="http://schemas.microsoft.com/office/drawing/2014/main" id="{58F442FE-CCED-E443-B64F-0191BF51C6E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28" b="96104" l="9957" r="93074">
                        <a14:foregroundMark x1="88745" y1="58009" x2="93074" y2="63492"/>
                        <a14:foregroundMark x1="93074" y1="63492" x2="88889" y2="56999"/>
                        <a14:foregroundMark x1="64646" y1="40981" x2="64935" y2="38384"/>
                        <a14:foregroundMark x1="61039" y1="38240" x2="61472" y2="37374"/>
                        <a14:foregroundMark x1="68254" y1="89177" x2="73737" y2="96104"/>
                        <a14:foregroundMark x1="73737" y1="96104" x2="38240" y2="96392"/>
                        <a14:foregroundMark x1="38240" y1="96392" x2="40115" y2="90476"/>
                        <a14:foregroundMark x1="53968" y1="48341" x2="53680" y2="48341"/>
                        <a14:foregroundMark x1="50505" y1="46465" x2="57576" y2="47330"/>
                        <a14:foregroundMark x1="57576" y1="47330" x2="50505" y2="46753"/>
                        <a14:foregroundMark x1="50505" y1="46753" x2="50505" y2="46320"/>
                        <a14:foregroundMark x1="61183" y1="28283" x2="59885" y2="29870"/>
                        <a14:foregroundMark x1="58874" y1="14863" x2="66089" y2="17172"/>
                        <a14:foregroundMark x1="66089" y1="17172" x2="59885" y2="16162"/>
                        <a14:foregroundMark x1="50774" y1="49255" x2="56999" y2="52237"/>
                        <a14:foregroundMark x1="56999" y1="52237" x2="57864" y2="45743"/>
                        <a14:foregroundMark x1="46898" y1="31602" x2="53102" y2="36652"/>
                        <a14:foregroundMark x1="53102" y1="36652" x2="46898" y2="30592"/>
                        <a14:foregroundMark x1="46898" y1="30592" x2="46320" y2="30592"/>
                        <a14:foregroundMark x1="49206" y1="20924" x2="48196" y2="18615"/>
                        <a14:foregroundMark x1="45887" y1="20346" x2="53535" y2="19192"/>
                        <a14:foregroundMark x1="53535" y1="19192" x2="46609" y2="21645"/>
                        <a14:foregroundMark x1="46609" y1="21645" x2="44300" y2="19625"/>
                        <a14:foregroundMark x1="36364" y1="8658" x2="43723" y2="8369"/>
                        <a14:foregroundMark x1="43723" y1="8369" x2="36075" y2="9091"/>
                        <a14:foregroundMark x1="36075" y1="9091" x2="36075" y2="9091"/>
                        <a14:foregroundMark x1="40260" y1="7071" x2="41414" y2="6494"/>
                        <a14:foregroundMark x1="22078" y1="5195" x2="29149" y2="3463"/>
                        <a14:foregroundMark x1="29149" y1="3463" x2="22511" y2="5628"/>
                        <a14:foregroundMark x1="22511" y1="5628" x2="22078" y2="6061"/>
                        <a14:foregroundMark x1="60750" y1="29293" x2="64502" y2="22511"/>
                        <a14:foregroundMark x1="64502" y1="22511" x2="63925" y2="30447"/>
                        <a14:foregroundMark x1="63925" y1="30447" x2="62049" y2="28427"/>
                        <a14:foregroundMark x1="29149" y1="33189" x2="36508" y2="31313"/>
                        <a14:foregroundMark x1="36508" y1="31313" x2="28571" y2="33333"/>
                        <a14:foregroundMark x1="37951" y1="44444" x2="44444" y2="41703"/>
                        <a14:foregroundMark x1="42899" y1="47993" x2="42759" y2="48564"/>
                        <a14:foregroundMark x1="44444" y1="41703" x2="43292" y2="46394"/>
                        <a14:foregroundMark x1="40850" y1="47976" x2="38817" y2="45455"/>
                        <a14:foregroundMark x1="33333" y1="23810" x2="30880" y2="16883"/>
                        <a14:foregroundMark x1="30880" y1="16883" x2="27417" y2="24820"/>
                        <a14:foregroundMark x1="32269" y1="23700" x2="33045" y2="23521"/>
                        <a14:foregroundMark x1="30814" y1="24036" x2="31863" y2="23794"/>
                        <a14:foregroundMark x1="27417" y1="24820" x2="28597" y2="24548"/>
                        <a14:foregroundMark x1="12121" y1="18038" x2="18182" y2="21934"/>
                        <a14:foregroundMark x1="18182" y1="21934" x2="12843" y2="17172"/>
                        <a14:foregroundMark x1="17316" y1="37951" x2="24242" y2="35209"/>
                        <a14:foregroundMark x1="24242" y1="35209" x2="19769" y2="40837"/>
                        <a14:foregroundMark x1="19769" y1="40837" x2="17316" y2="38672"/>
                        <a14:foregroundMark x1="27561" y1="46032" x2="32900" y2="50794"/>
                        <a14:foregroundMark x1="32900" y1="50794" x2="28283" y2="46898"/>
                        <a14:backgroundMark x1="31169" y1="25108" x2="31602" y2="24964"/>
                        <a14:backgroundMark x1="31169" y1="24098" x2="30736" y2="26551"/>
                        <a14:backgroundMark x1="31169" y1="24964" x2="31602" y2="24531"/>
                        <a14:backgroundMark x1="31169" y1="25974" x2="30014" y2="25108"/>
                        <a14:backgroundMark x1="11977" y1="16162" x2="14141" y2="14863"/>
                        <a14:backgroundMark x1="42424" y1="50794" x2="41126" y2="50505"/>
                        <a14:backgroundMark x1="43146" y1="51659" x2="43146" y2="50938"/>
                        <a14:backgroundMark x1="41991" y1="50794" x2="41126" y2="52237"/>
                        <a14:backgroundMark x1="45310" y1="52958" x2="41991" y2="51371"/>
                        <a14:backgroundMark x1="40837" y1="48341" x2="42569" y2="48485"/>
                        <a14:backgroundMark x1="41991" y1="48341" x2="41558" y2="49784"/>
                        <a14:backgroundMark x1="49495" y1="49495" x2="50505" y2="49639"/>
                        <a14:backgroundMark x1="28571" y1="33333" x2="27273" y2="33045"/>
                      </a14:backgroundRemoval>
                    </a14:imgEffect>
                  </a14:imgLayer>
                </a14:imgProps>
              </a:ext>
              <a:ext uri="{837473B0-CC2E-450A-ABE3-18F120FF3D39}">
                <a1611:picAttrSrcUrl xmlns:a1611="http://schemas.microsoft.com/office/drawing/2016/11/main" r:id="rId4"/>
              </a:ext>
            </a:extLst>
          </a:blip>
          <a:stretch>
            <a:fillRect/>
          </a:stretch>
        </p:blipFill>
        <p:spPr>
          <a:xfrm>
            <a:off x="-1" y="3882325"/>
            <a:ext cx="2975675" cy="2975675"/>
          </a:xfrm>
          <a:prstGeom prst="rect">
            <a:avLst/>
          </a:prstGeom>
        </p:spPr>
      </p:pic>
      <p:pic>
        <p:nvPicPr>
          <p:cNvPr id="11" name="Picture 10">
            <a:extLst>
              <a:ext uri="{FF2B5EF4-FFF2-40B4-BE49-F238E27FC236}">
                <a16:creationId xmlns:a16="http://schemas.microsoft.com/office/drawing/2014/main" id="{3ED5638A-F19C-7D4E-924D-8AF1915404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333" l="10000" r="90000">
                        <a14:foregroundMark x1="75917" y1="12417" x2="68333" y2="10667"/>
                        <a14:foregroundMark x1="68333" y1="10667" x2="60833" y2="11500"/>
                        <a14:foregroundMark x1="60833" y1="11500" x2="74417" y2="10917"/>
                        <a14:foregroundMark x1="74417" y1="10917" x2="74583" y2="11083"/>
                        <a14:foregroundMark x1="62333" y1="55833" x2="55989" y2="55091"/>
                        <a14:foregroundMark x1="57039" y1="55532" x2="64833" y2="57417"/>
                        <a14:foregroundMark x1="55333" y1="55833" x2="60333" y2="56250"/>
                        <a14:foregroundMark x1="55833" y1="54917" x2="55439" y2="54884"/>
                        <a14:foregroundMark x1="55333" y1="55333" x2="55083" y2="54917"/>
                        <a14:foregroundMark x1="55583" y1="55833" x2="56667" y2="54667"/>
                        <a14:foregroundMark x1="56667" y1="54500" x2="55333" y2="55167"/>
                        <a14:foregroundMark x1="28250" y1="76417" x2="34083" y2="46750"/>
                        <a14:foregroundMark x1="34083" y1="46750" x2="44250" y2="49000"/>
                        <a14:foregroundMark x1="44250" y1="49000" x2="51750" y2="57333"/>
                        <a14:foregroundMark x1="51750" y1="57333" x2="57833" y2="73833"/>
                        <a14:foregroundMark x1="57833" y1="73833" x2="56583" y2="85250"/>
                        <a14:foregroundMark x1="56583" y1="85250" x2="42833" y2="89250"/>
                        <a14:foregroundMark x1="42833" y1="89250" x2="25000" y2="80833"/>
                        <a14:foregroundMark x1="25000" y1="80833" x2="28250" y2="75250"/>
                        <a14:foregroundMark x1="56917" y1="75250" x2="56500" y2="84667"/>
                        <a14:foregroundMark x1="56500" y1="84667" x2="55333" y2="85917"/>
                        <a14:foregroundMark x1="55833" y1="80667" x2="61583" y2="75333"/>
                        <a14:foregroundMark x1="61583" y1="75333" x2="57167" y2="83583"/>
                        <a14:foregroundMark x1="57167" y1="83583" x2="57167" y2="83583"/>
                        <a14:foregroundMark x1="41583" y1="89917" x2="30333" y2="90333"/>
                        <a14:foregroundMark x1="30333" y1="90333" x2="33917" y2="85417"/>
                        <a14:backgroundMark x1="54705" y1="56770" x2="51073" y2="54473"/>
                        <a14:backgroundMark x1="50142" y1="53439" x2="52746" y2="54522"/>
                        <a14:backgroundMark x1="55376" y1="56329" x2="50828" y2="54201"/>
                        <a14:backgroundMark x1="57167" y1="57167" x2="55874" y2="56562"/>
                        <a14:backgroundMark x1="55300" y1="56512" x2="51083" y2="53333"/>
                        <a14:backgroundMark x1="56500" y1="57417" x2="55489" y2="56654"/>
                        <a14:backgroundMark x1="55373" y1="55670" x2="52417" y2="53333"/>
                        <a14:backgroundMark x1="57583" y1="57417" x2="56150" y2="56284"/>
                      </a14:backgroundRemoval>
                    </a14:imgEffect>
                  </a14:imgLayer>
                </a14:imgProps>
              </a:ext>
              <a:ext uri="{837473B0-CC2E-450A-ABE3-18F120FF3D39}">
                <a1611:picAttrSrcUrl xmlns:a1611="http://schemas.microsoft.com/office/drawing/2016/11/main" r:id="rId7"/>
              </a:ext>
            </a:extLst>
          </a:blip>
          <a:stretch>
            <a:fillRect/>
          </a:stretch>
        </p:blipFill>
        <p:spPr>
          <a:xfrm>
            <a:off x="1932237" y="4288642"/>
            <a:ext cx="2842589" cy="2842589"/>
          </a:xfrm>
          <a:prstGeom prst="rect">
            <a:avLst/>
          </a:prstGeom>
        </p:spPr>
      </p:pic>
      <p:pic>
        <p:nvPicPr>
          <p:cNvPr id="15" name="Picture 14">
            <a:extLst>
              <a:ext uri="{FF2B5EF4-FFF2-40B4-BE49-F238E27FC236}">
                <a16:creationId xmlns:a16="http://schemas.microsoft.com/office/drawing/2014/main" id="{34258216-205F-1A4B-83DD-D65C66B3961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349411" y="4834600"/>
            <a:ext cx="2842589" cy="2023399"/>
          </a:xfrm>
          <a:prstGeom prst="rect">
            <a:avLst/>
          </a:prstGeom>
        </p:spPr>
      </p:pic>
      <p:pic>
        <p:nvPicPr>
          <p:cNvPr id="18" name="Picture 17">
            <a:extLst>
              <a:ext uri="{FF2B5EF4-FFF2-40B4-BE49-F238E27FC236}">
                <a16:creationId xmlns:a16="http://schemas.microsoft.com/office/drawing/2014/main" id="{DDF0C764-B909-9147-B655-52C462D12858}"/>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196218" y="5846299"/>
            <a:ext cx="548575" cy="901767"/>
          </a:xfrm>
          <a:prstGeom prst="rect">
            <a:avLst/>
          </a:prstGeom>
        </p:spPr>
      </p:pic>
      <p:pic>
        <p:nvPicPr>
          <p:cNvPr id="19" name="Picture 18">
            <a:extLst>
              <a:ext uri="{FF2B5EF4-FFF2-40B4-BE49-F238E27FC236}">
                <a16:creationId xmlns:a16="http://schemas.microsoft.com/office/drawing/2014/main" id="{CD7CAD83-DA3A-7740-A066-1A18E0728AC6}"/>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506404" y="5261253"/>
            <a:ext cx="302409" cy="497111"/>
          </a:xfrm>
          <a:prstGeom prst="rect">
            <a:avLst/>
          </a:prstGeom>
        </p:spPr>
      </p:pic>
      <p:pic>
        <p:nvPicPr>
          <p:cNvPr id="20" name="Picture 19">
            <a:extLst>
              <a:ext uri="{FF2B5EF4-FFF2-40B4-BE49-F238E27FC236}">
                <a16:creationId xmlns:a16="http://schemas.microsoft.com/office/drawing/2014/main" id="{4AA5A26C-2CF2-8D4D-9E4C-5A0490C6DEDF}"/>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995818" y="5758364"/>
            <a:ext cx="327781" cy="538818"/>
          </a:xfrm>
          <a:prstGeom prst="rect">
            <a:avLst/>
          </a:prstGeom>
        </p:spPr>
      </p:pic>
      <p:pic>
        <p:nvPicPr>
          <p:cNvPr id="21" name="Picture 20">
            <a:extLst>
              <a:ext uri="{FF2B5EF4-FFF2-40B4-BE49-F238E27FC236}">
                <a16:creationId xmlns:a16="http://schemas.microsoft.com/office/drawing/2014/main" id="{57A49AC0-BA46-E641-A4B1-0D2E5916EE3D}"/>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5792137" y="4968067"/>
            <a:ext cx="548575" cy="901767"/>
          </a:xfrm>
          <a:prstGeom prst="rect">
            <a:avLst/>
          </a:prstGeom>
        </p:spPr>
      </p:pic>
      <p:pic>
        <p:nvPicPr>
          <p:cNvPr id="22" name="Picture 21">
            <a:extLst>
              <a:ext uri="{FF2B5EF4-FFF2-40B4-BE49-F238E27FC236}">
                <a16:creationId xmlns:a16="http://schemas.microsoft.com/office/drawing/2014/main" id="{16B637C7-D115-6948-8891-D8295412ED0A}"/>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5037745" y="5370162"/>
            <a:ext cx="752777" cy="1237441"/>
          </a:xfrm>
          <a:prstGeom prst="rect">
            <a:avLst/>
          </a:prstGeom>
        </p:spPr>
      </p:pic>
      <p:pic>
        <p:nvPicPr>
          <p:cNvPr id="23" name="Picture 22">
            <a:extLst>
              <a:ext uri="{FF2B5EF4-FFF2-40B4-BE49-F238E27FC236}">
                <a16:creationId xmlns:a16="http://schemas.microsoft.com/office/drawing/2014/main" id="{73506C86-161D-6149-AD90-D2489ED2857B}"/>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4746260" y="6329567"/>
            <a:ext cx="274287" cy="450883"/>
          </a:xfrm>
          <a:prstGeom prst="rect">
            <a:avLst/>
          </a:prstGeom>
        </p:spPr>
      </p:pic>
      <p:pic>
        <p:nvPicPr>
          <p:cNvPr id="24" name="Picture 23">
            <a:extLst>
              <a:ext uri="{FF2B5EF4-FFF2-40B4-BE49-F238E27FC236}">
                <a16:creationId xmlns:a16="http://schemas.microsoft.com/office/drawing/2014/main" id="{174E9732-046A-FD40-B751-1ACE7216C8D4}"/>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890204" y="5340250"/>
            <a:ext cx="302409" cy="497111"/>
          </a:xfrm>
          <a:prstGeom prst="rect">
            <a:avLst/>
          </a:prstGeom>
        </p:spPr>
      </p:pic>
      <p:pic>
        <p:nvPicPr>
          <p:cNvPr id="25" name="Picture 24">
            <a:extLst>
              <a:ext uri="{FF2B5EF4-FFF2-40B4-BE49-F238E27FC236}">
                <a16:creationId xmlns:a16="http://schemas.microsoft.com/office/drawing/2014/main" id="{247D743F-F491-4141-8B04-1A2F706AF59F}"/>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282781" y="4715259"/>
            <a:ext cx="548575" cy="901767"/>
          </a:xfrm>
          <a:prstGeom prst="rect">
            <a:avLst/>
          </a:prstGeom>
        </p:spPr>
      </p:pic>
      <p:pic>
        <p:nvPicPr>
          <p:cNvPr id="26" name="Picture 25">
            <a:extLst>
              <a:ext uri="{FF2B5EF4-FFF2-40B4-BE49-F238E27FC236}">
                <a16:creationId xmlns:a16="http://schemas.microsoft.com/office/drawing/2014/main" id="{6A67D9F4-C0A1-9F4E-BE84-F9834F968A5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620437" y="5340250"/>
            <a:ext cx="548575" cy="901767"/>
          </a:xfrm>
          <a:prstGeom prst="rect">
            <a:avLst/>
          </a:prstGeom>
        </p:spPr>
      </p:pic>
      <p:pic>
        <p:nvPicPr>
          <p:cNvPr id="27" name="Picture 26">
            <a:extLst>
              <a:ext uri="{FF2B5EF4-FFF2-40B4-BE49-F238E27FC236}">
                <a16:creationId xmlns:a16="http://schemas.microsoft.com/office/drawing/2014/main" id="{364701D4-91ED-904E-8EF1-0D0092EBD707}"/>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091092" y="6003046"/>
            <a:ext cx="243820" cy="400800"/>
          </a:xfrm>
          <a:prstGeom prst="rect">
            <a:avLst/>
          </a:prstGeom>
        </p:spPr>
      </p:pic>
    </p:spTree>
    <p:extLst>
      <p:ext uri="{BB962C8B-B14F-4D97-AF65-F5344CB8AC3E}">
        <p14:creationId xmlns:p14="http://schemas.microsoft.com/office/powerpoint/2010/main" val="333354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186A85-4F4A-654A-A51F-38B43038C667}"/>
              </a:ext>
            </a:extLst>
          </p:cNvPr>
          <p:cNvSpPr txBox="1"/>
          <p:nvPr/>
        </p:nvSpPr>
        <p:spPr>
          <a:xfrm>
            <a:off x="272375" y="466928"/>
            <a:ext cx="11919625" cy="1107996"/>
          </a:xfrm>
          <a:prstGeom prst="rect">
            <a:avLst/>
          </a:prstGeom>
          <a:noFill/>
        </p:spPr>
        <p:txBody>
          <a:bodyPr wrap="square" rtlCol="0">
            <a:spAutoFit/>
          </a:bodyPr>
          <a:lstStyle/>
          <a:p>
            <a:r>
              <a:rPr lang="en-US" sz="2400" b="1" dirty="0">
                <a:latin typeface="PT Serif Caption" panose="02060603050505020204" pitchFamily="18" charset="77"/>
              </a:rPr>
              <a:t>3. A calm, emotionally safe atmosphere is conducive to remembering. Showing indications of attunement is also helpful. </a:t>
            </a:r>
          </a:p>
          <a:p>
            <a:endParaRPr lang="en-US" dirty="0"/>
          </a:p>
        </p:txBody>
      </p:sp>
    </p:spTree>
    <p:extLst>
      <p:ext uri="{BB962C8B-B14F-4D97-AF65-F5344CB8AC3E}">
        <p14:creationId xmlns:p14="http://schemas.microsoft.com/office/powerpoint/2010/main" val="2504423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4BD06-54D8-A44E-B2D3-B630B6A80DD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837473B0-CC2E-450A-ABE3-18F120FF3D39}">
                <a1611:picAttrSrcUrl xmlns:a1611="http://schemas.microsoft.com/office/drawing/2016/11/main" r:id="rId4"/>
              </a:ext>
            </a:extLst>
          </a:blip>
          <a:stretch>
            <a:fillRect/>
          </a:stretch>
        </p:blipFill>
        <p:spPr>
          <a:xfrm>
            <a:off x="7392598" y="3658498"/>
            <a:ext cx="4799402" cy="3599552"/>
          </a:xfrm>
          <a:prstGeom prst="rect">
            <a:avLst/>
          </a:prstGeom>
        </p:spPr>
      </p:pic>
      <p:pic>
        <p:nvPicPr>
          <p:cNvPr id="9" name="Picture 8">
            <a:extLst>
              <a:ext uri="{FF2B5EF4-FFF2-40B4-BE49-F238E27FC236}">
                <a16:creationId xmlns:a16="http://schemas.microsoft.com/office/drawing/2014/main" id="{F06BAFC4-53DC-B441-9EAF-819001429B1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146" b="90244" l="8636" r="90000">
                        <a14:foregroundMark x1="14863" y1="42323" x2="15909" y2="31098"/>
                        <a14:foregroundMark x1="15909" y1="31098" x2="24103" y2="48059"/>
                        <a14:foregroundMark x1="29697" y1="69715" x2="22273" y2="89634"/>
                        <a14:foregroundMark x1="22273" y1="89634" x2="18887" y2="89802"/>
                        <a14:foregroundMark x1="19545" y1="89634" x2="12954" y2="70182"/>
                        <a14:foregroundMark x1="12938" y1="70178" x2="19091" y2="89634"/>
                        <a14:foregroundMark x1="19091" y1="89634" x2="19091" y2="87195"/>
                        <a14:foregroundMark x1="31818" y1="70732" x2="30455" y2="70122"/>
                        <a14:foregroundMark x1="18636" y1="59756" x2="18636" y2="60233"/>
                        <a14:foregroundMark x1="13636" y1="73171" x2="13182" y2="71951"/>
                        <a14:foregroundMark x1="12727" y1="70122" x2="12727" y2="73171"/>
                        <a14:foregroundMark x1="15909" y1="56707" x2="16240" y2="57743"/>
                        <a14:foregroundMark x1="14091" y1="62805" x2="14172" y2="63243"/>
                        <a14:foregroundMark x1="12563" y1="60232" x2="12727" y2="61585"/>
                        <a14:foregroundMark x1="11942" y1="55095" x2="11980" y2="55408"/>
                        <a14:foregroundMark x1="10130" y1="40103" x2="11509" y2="51505"/>
                        <a14:foregroundMark x1="11160" y1="54814" x2="8636" y2="43902"/>
                        <a14:foregroundMark x1="12727" y1="61585" x2="12477" y2="60504"/>
                        <a14:foregroundMark x1="8636" y1="43902" x2="10000" y2="40244"/>
                        <a14:backgroundMark x1="30455" y1="66463" x2="25909" y2="50000"/>
                        <a14:backgroundMark x1="25909" y1="50000" x2="27273" y2="50000"/>
                        <a14:backgroundMark x1="30000" y1="60366" x2="29545" y2="58537"/>
                        <a14:backgroundMark x1="30455" y1="67073" x2="31818" y2="64024"/>
                        <a14:backgroundMark x1="31818" y1="60366" x2="32727" y2="62195"/>
                        <a14:backgroundMark x1="9609" y1="86201" x2="9545" y2="87805"/>
                        <a14:backgroundMark x1="10387" y1="66611" x2="10369" y2="67073"/>
                        <a14:backgroundMark x1="9545" y1="87805" x2="9787" y2="86765"/>
                        <a14:backgroundMark x1="29091" y1="57927" x2="27273" y2="56707"/>
                        <a14:backgroundMark x1="30000" y1="59146" x2="32727" y2="62195"/>
                        <a14:backgroundMark x1="10455" y1="89634" x2="9545" y2="89024"/>
                        <a14:backgroundMark x1="10501" y1="89022" x2="9545" y2="90854"/>
                        <a14:backgroundMark x1="10000" y1="37195" x2="10455" y2="36585"/>
                        <a14:backgroundMark x1="15455" y1="55488" x2="15909" y2="54268"/>
                        <a14:backgroundMark x1="15455" y1="56707" x2="14091" y2="57927"/>
                        <a14:backgroundMark x1="15455" y1="57927" x2="14091" y2="60976"/>
                        <a14:backgroundMark x1="8182" y1="68293" x2="8636" y2="67683"/>
                        <a14:backgroundMark x1="9091" y1="64024" x2="10455" y2="64024"/>
                        <a14:backgroundMark x1="9545" y1="37805" x2="10455" y2="36585"/>
                        <a14:backgroundMark x1="6818" y1="41463" x2="8636" y2="41463"/>
                        <a14:backgroundMark x1="7273" y1="40854" x2="8636" y2="42073"/>
                        <a14:backgroundMark x1="10000" y1="64024" x2="10455" y2="64024"/>
                        <a14:backgroundMark x1="10000" y1="65854" x2="11364" y2="64024"/>
                        <a14:backgroundMark x1="10909" y1="64024" x2="11364" y2="64634"/>
                        <a14:backgroundMark x1="13636" y1="64024" x2="12727" y2="70122"/>
                        <a14:backgroundMark x1="12273" y1="65244" x2="12727" y2="65854"/>
                        <a14:backgroundMark x1="69091" y1="24390" x2="81818" y2="15244"/>
                        <a14:backgroundMark x1="81818" y1="15244" x2="94545" y2="60976"/>
                        <a14:backgroundMark x1="94545" y1="60976" x2="71818" y2="57317"/>
                        <a14:backgroundMark x1="71818" y1="57317" x2="70000" y2="18902"/>
                      </a14:backgroundRemoval>
                    </a14:imgEffect>
                  </a14:imgLayer>
                </a14:imgProps>
              </a:ext>
              <a:ext uri="{837473B0-CC2E-450A-ABE3-18F120FF3D39}">
                <a1611:picAttrSrcUrl xmlns:a1611="http://schemas.microsoft.com/office/drawing/2016/11/main" r:id="rId4"/>
              </a:ext>
            </a:extLst>
          </a:blip>
          <a:stretch>
            <a:fillRect/>
          </a:stretch>
        </p:blipFill>
        <p:spPr>
          <a:xfrm>
            <a:off x="-143436" y="3501601"/>
            <a:ext cx="4942840" cy="3707130"/>
          </a:xfrm>
          <a:prstGeom prst="rect">
            <a:avLst/>
          </a:prstGeom>
        </p:spPr>
      </p:pic>
      <p:pic>
        <p:nvPicPr>
          <p:cNvPr id="14" name="Picture 13">
            <a:extLst>
              <a:ext uri="{FF2B5EF4-FFF2-40B4-BE49-F238E27FC236}">
                <a16:creationId xmlns:a16="http://schemas.microsoft.com/office/drawing/2014/main" id="{34FD22B9-E218-8F4C-A8A6-27A3152C463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00317" y="1818589"/>
            <a:ext cx="3536577" cy="3536577"/>
          </a:xfrm>
          <a:prstGeom prst="rect">
            <a:avLst/>
          </a:prstGeom>
        </p:spPr>
      </p:pic>
      <p:pic>
        <p:nvPicPr>
          <p:cNvPr id="19" name="Picture 18">
            <a:extLst>
              <a:ext uri="{FF2B5EF4-FFF2-40B4-BE49-F238E27FC236}">
                <a16:creationId xmlns:a16="http://schemas.microsoft.com/office/drawing/2014/main" id="{3A5936DA-66B9-554A-85B6-ABC7C0869F55}"/>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675529" y="215153"/>
            <a:ext cx="8216154" cy="4448354"/>
          </a:xfrm>
          <a:prstGeom prst="rect">
            <a:avLst/>
          </a:prstGeom>
        </p:spPr>
      </p:pic>
      <p:sp>
        <p:nvSpPr>
          <p:cNvPr id="21" name="TextBox 20">
            <a:extLst>
              <a:ext uri="{FF2B5EF4-FFF2-40B4-BE49-F238E27FC236}">
                <a16:creationId xmlns:a16="http://schemas.microsoft.com/office/drawing/2014/main" id="{448A4401-4A73-7A41-9B4C-26261A349E77}"/>
              </a:ext>
            </a:extLst>
          </p:cNvPr>
          <p:cNvSpPr txBox="1"/>
          <p:nvPr/>
        </p:nvSpPr>
        <p:spPr>
          <a:xfrm>
            <a:off x="4543907" y="595177"/>
            <a:ext cx="6877128" cy="2446824"/>
          </a:xfrm>
          <a:prstGeom prst="rect">
            <a:avLst/>
          </a:prstGeom>
          <a:noFill/>
        </p:spPr>
        <p:txBody>
          <a:bodyPr wrap="square" rtlCol="0">
            <a:spAutoFit/>
          </a:bodyPr>
          <a:lstStyle/>
          <a:p>
            <a:pPr algn="ctr">
              <a:lnSpc>
                <a:spcPct val="150000"/>
              </a:lnSpc>
            </a:pPr>
            <a:r>
              <a:rPr lang="en-US" b="1" dirty="0">
                <a:solidFill>
                  <a:srgbClr val="17443D"/>
                </a:solidFill>
                <a:latin typeface="PT Serif Caption" panose="02060603050505020204" pitchFamily="18" charset="77"/>
              </a:rPr>
              <a:t>4. Think carefully about your questions and the order in which you ask them. Begin with factual, non-threatening questions. Save emotional, difficult, touchy or controversial questions for later in the interview after rapport and trust have been established.</a:t>
            </a:r>
          </a:p>
          <a:p>
            <a:endParaRPr lang="en-US" dirty="0"/>
          </a:p>
        </p:txBody>
      </p:sp>
      <p:pic>
        <p:nvPicPr>
          <p:cNvPr id="23" name="Picture 22">
            <a:extLst>
              <a:ext uri="{FF2B5EF4-FFF2-40B4-BE49-F238E27FC236}">
                <a16:creationId xmlns:a16="http://schemas.microsoft.com/office/drawing/2014/main" id="{CF25C660-4BDF-8340-A456-0FE34858A33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837473B0-CC2E-450A-ABE3-18F120FF3D39}">
                <a1611:picAttrSrcUrl xmlns:a1611="http://schemas.microsoft.com/office/drawing/2016/11/main" r:id="rId13"/>
              </a:ext>
            </a:extLst>
          </a:blip>
          <a:stretch>
            <a:fillRect/>
          </a:stretch>
        </p:blipFill>
        <p:spPr>
          <a:xfrm>
            <a:off x="1265367" y="2248569"/>
            <a:ext cx="1606475" cy="2046465"/>
          </a:xfrm>
          <a:prstGeom prst="rect">
            <a:avLst/>
          </a:prstGeom>
        </p:spPr>
      </p:pic>
    </p:spTree>
    <p:extLst>
      <p:ext uri="{BB962C8B-B14F-4D97-AF65-F5344CB8AC3E}">
        <p14:creationId xmlns:p14="http://schemas.microsoft.com/office/powerpoint/2010/main" val="2396826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1F7A8A1-E5FD-EE4D-96DA-8AB77B4612E9}"/>
              </a:ext>
            </a:extLst>
          </p:cNvPr>
          <p:cNvGraphicFramePr>
            <a:graphicFrameLocks noGrp="1"/>
          </p:cNvGraphicFramePr>
          <p:nvPr>
            <p:ph idx="1"/>
            <p:extLst>
              <p:ext uri="{D42A27DB-BD31-4B8C-83A1-F6EECF244321}">
                <p14:modId xmlns:p14="http://schemas.microsoft.com/office/powerpoint/2010/main" val="673095108"/>
              </p:ext>
            </p:extLst>
          </p:nvPr>
        </p:nvGraphicFramePr>
        <p:xfrm>
          <a:off x="1384495" y="2519680"/>
          <a:ext cx="9423010" cy="3632200"/>
        </p:xfrm>
        <a:graphic>
          <a:graphicData uri="http://schemas.openxmlformats.org/drawingml/2006/table">
            <a:tbl>
              <a:tblPr firstRow="1" firstCol="1" bandRow="1">
                <a:tableStyleId>{5C22544A-7EE6-4342-B048-85BDC9FD1C3A}</a:tableStyleId>
              </a:tblPr>
              <a:tblGrid>
                <a:gridCol w="1696141">
                  <a:extLst>
                    <a:ext uri="{9D8B030D-6E8A-4147-A177-3AD203B41FA5}">
                      <a16:colId xmlns:a16="http://schemas.microsoft.com/office/drawing/2014/main" val="1818899475"/>
                    </a:ext>
                  </a:extLst>
                </a:gridCol>
                <a:gridCol w="2261523">
                  <a:extLst>
                    <a:ext uri="{9D8B030D-6E8A-4147-A177-3AD203B41FA5}">
                      <a16:colId xmlns:a16="http://schemas.microsoft.com/office/drawing/2014/main" val="4075747945"/>
                    </a:ext>
                  </a:extLst>
                </a:gridCol>
                <a:gridCol w="3203823">
                  <a:extLst>
                    <a:ext uri="{9D8B030D-6E8A-4147-A177-3AD203B41FA5}">
                      <a16:colId xmlns:a16="http://schemas.microsoft.com/office/drawing/2014/main" val="2996160283"/>
                    </a:ext>
                  </a:extLst>
                </a:gridCol>
                <a:gridCol w="2261523">
                  <a:extLst>
                    <a:ext uri="{9D8B030D-6E8A-4147-A177-3AD203B41FA5}">
                      <a16:colId xmlns:a16="http://schemas.microsoft.com/office/drawing/2014/main" val="3989377515"/>
                    </a:ext>
                  </a:extLst>
                </a:gridCol>
              </a:tblGrid>
              <a:tr h="330200">
                <a:tc>
                  <a:txBody>
                    <a:bodyPr/>
                    <a:lstStyle/>
                    <a:p>
                      <a:pPr marL="0" marR="0">
                        <a:spcBef>
                          <a:spcPts val="0"/>
                        </a:spcBef>
                        <a:spcAft>
                          <a:spcPts val="0"/>
                        </a:spcAft>
                      </a:pPr>
                      <a:r>
                        <a:rPr lang="en-US" sz="1600">
                          <a:effectLst/>
                        </a:rPr>
                        <a:t>Hemisphere</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Specialization</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Types of questions </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Possible format</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53830373"/>
                  </a:ext>
                </a:extLst>
              </a:tr>
              <a:tr h="1320800">
                <a:tc>
                  <a:txBody>
                    <a:bodyPr/>
                    <a:lstStyle/>
                    <a:p>
                      <a:pPr marL="0" marR="0">
                        <a:spcBef>
                          <a:spcPts val="0"/>
                        </a:spcBef>
                        <a:spcAft>
                          <a:spcPts val="0"/>
                        </a:spcAft>
                      </a:pPr>
                      <a:r>
                        <a:rPr lang="en-US" sz="1600">
                          <a:effectLst/>
                        </a:rPr>
                        <a:t>Left </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Linear</a:t>
                      </a:r>
                    </a:p>
                    <a:p>
                      <a:pPr marL="0" marR="0">
                        <a:spcBef>
                          <a:spcPts val="0"/>
                        </a:spcBef>
                        <a:spcAft>
                          <a:spcPts val="0"/>
                        </a:spcAft>
                      </a:pPr>
                      <a:r>
                        <a:rPr lang="en-US" sz="1600" dirty="0">
                          <a:effectLst/>
                        </a:rPr>
                        <a:t>* Logical</a:t>
                      </a:r>
                    </a:p>
                    <a:p>
                      <a:pPr marL="0" marR="0">
                        <a:spcBef>
                          <a:spcPts val="0"/>
                        </a:spcBef>
                        <a:spcAft>
                          <a:spcPts val="0"/>
                        </a:spcAft>
                      </a:pPr>
                      <a:r>
                        <a:rPr lang="en-US" sz="1600" dirty="0">
                          <a:effectLst/>
                        </a:rPr>
                        <a:t>* Language</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Facts and explanations (i.e., What kind of work did your parents do? Why did your family move in 1940?)</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*Questionnaire sent to client ahead of time</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41219792"/>
                  </a:ext>
                </a:extLst>
              </a:tr>
              <a:tr h="1981200">
                <a:tc>
                  <a:txBody>
                    <a:bodyPr/>
                    <a:lstStyle/>
                    <a:p>
                      <a:pPr marL="0" marR="0">
                        <a:spcBef>
                          <a:spcPts val="0"/>
                        </a:spcBef>
                        <a:spcAft>
                          <a:spcPts val="0"/>
                        </a:spcAft>
                      </a:pPr>
                      <a:r>
                        <a:rPr lang="en-US" sz="1600">
                          <a:effectLst/>
                        </a:rPr>
                        <a:t>Right</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*Emotions</a:t>
                      </a:r>
                    </a:p>
                    <a:p>
                      <a:pPr marL="0" marR="0">
                        <a:spcBef>
                          <a:spcPts val="0"/>
                        </a:spcBef>
                        <a:spcAft>
                          <a:spcPts val="0"/>
                        </a:spcAft>
                      </a:pPr>
                      <a:r>
                        <a:rPr lang="en-US" sz="1600" dirty="0">
                          <a:effectLst/>
                        </a:rPr>
                        <a:t>*Spatial orientation *Sensory memories (e.g., food, music, clothes)</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feelings, descriptions, sensory details (i.e., How did it feel to leave your childhood home? What foods do you remember enjoying as a child?)</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*Interview questions </a:t>
                      </a:r>
                    </a:p>
                    <a:p>
                      <a:pPr marL="0" marR="0">
                        <a:spcBef>
                          <a:spcPts val="0"/>
                        </a:spcBef>
                        <a:spcAft>
                          <a:spcPts val="0"/>
                        </a:spcAft>
                      </a:pPr>
                      <a:r>
                        <a:rPr lang="en-US" sz="1600" dirty="0">
                          <a:effectLst/>
                        </a:rPr>
                        <a:t>*Memory cards</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47825433"/>
                  </a:ext>
                </a:extLst>
              </a:tr>
            </a:tbl>
          </a:graphicData>
        </a:graphic>
      </p:graphicFrame>
      <p:sp>
        <p:nvSpPr>
          <p:cNvPr id="5" name="TextBox 4">
            <a:extLst>
              <a:ext uri="{FF2B5EF4-FFF2-40B4-BE49-F238E27FC236}">
                <a16:creationId xmlns:a16="http://schemas.microsoft.com/office/drawing/2014/main" id="{03DAE717-0866-5D4A-998E-C56B2E360EB2}"/>
              </a:ext>
            </a:extLst>
          </p:cNvPr>
          <p:cNvSpPr txBox="1"/>
          <p:nvPr/>
        </p:nvSpPr>
        <p:spPr>
          <a:xfrm>
            <a:off x="314960" y="298547"/>
            <a:ext cx="11562079" cy="1477328"/>
          </a:xfrm>
          <a:prstGeom prst="rect">
            <a:avLst/>
          </a:prstGeom>
          <a:noFill/>
        </p:spPr>
        <p:txBody>
          <a:bodyPr wrap="square" rtlCol="0">
            <a:spAutoFit/>
          </a:bodyPr>
          <a:lstStyle/>
          <a:p>
            <a:pPr algn="ctr"/>
            <a:r>
              <a:rPr lang="en-US" sz="3000" b="1" dirty="0">
                <a:latin typeface="PT Serif Caption" panose="02060603050505020204" pitchFamily="18" charset="77"/>
              </a:rPr>
              <a:t>Understanding the Unique Functions of the Left and Right Hemispheres Can Help You Choose Which Questions to Start With</a:t>
            </a:r>
          </a:p>
        </p:txBody>
      </p:sp>
    </p:spTree>
    <p:extLst>
      <p:ext uri="{BB962C8B-B14F-4D97-AF65-F5344CB8AC3E}">
        <p14:creationId xmlns:p14="http://schemas.microsoft.com/office/powerpoint/2010/main" val="1919510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6CA3DD-DD7B-1643-9B6B-86549A8FBFC2}"/>
              </a:ext>
            </a:extLst>
          </p:cNvPr>
          <p:cNvSpPr txBox="1"/>
          <p:nvPr/>
        </p:nvSpPr>
        <p:spPr>
          <a:xfrm>
            <a:off x="621847" y="358588"/>
            <a:ext cx="10948305" cy="1477328"/>
          </a:xfrm>
          <a:prstGeom prst="rect">
            <a:avLst/>
          </a:prstGeom>
          <a:noFill/>
        </p:spPr>
        <p:txBody>
          <a:bodyPr wrap="square" rtlCol="0">
            <a:spAutoFit/>
          </a:bodyPr>
          <a:lstStyle/>
          <a:p>
            <a:r>
              <a:rPr lang="en-US" sz="2400" dirty="0">
                <a:latin typeface="PT Serif Caption" panose="02060603050505020204" pitchFamily="18" charset="77"/>
              </a:rPr>
              <a:t>5. Ask open-ended questions, not questions that can be answered with a simple "yes" or "no” or other one-word responses. This is true even when you are appealing to the left brain.</a:t>
            </a:r>
          </a:p>
          <a:p>
            <a:endParaRPr lang="en-US" dirty="0"/>
          </a:p>
        </p:txBody>
      </p:sp>
      <p:pic>
        <p:nvPicPr>
          <p:cNvPr id="5" name="Picture 4">
            <a:extLst>
              <a:ext uri="{FF2B5EF4-FFF2-40B4-BE49-F238E27FC236}">
                <a16:creationId xmlns:a16="http://schemas.microsoft.com/office/drawing/2014/main" id="{278452C9-CB17-3644-9EC6-9EF666F10D2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951089" y="2401101"/>
            <a:ext cx="4289821" cy="4098311"/>
          </a:xfrm>
          <a:prstGeom prst="rect">
            <a:avLst/>
          </a:prstGeom>
        </p:spPr>
      </p:pic>
      <p:pic>
        <p:nvPicPr>
          <p:cNvPr id="7" name="Picture 6">
            <a:extLst>
              <a:ext uri="{FF2B5EF4-FFF2-40B4-BE49-F238E27FC236}">
                <a16:creationId xmlns:a16="http://schemas.microsoft.com/office/drawing/2014/main" id="{A1083FDE-8688-9045-A072-D57C986A2AE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904145" y="2191559"/>
            <a:ext cx="752777" cy="1237441"/>
          </a:xfrm>
          <a:prstGeom prst="rect">
            <a:avLst/>
          </a:prstGeom>
        </p:spPr>
      </p:pic>
      <p:pic>
        <p:nvPicPr>
          <p:cNvPr id="8" name="Picture 7">
            <a:extLst>
              <a:ext uri="{FF2B5EF4-FFF2-40B4-BE49-F238E27FC236}">
                <a16:creationId xmlns:a16="http://schemas.microsoft.com/office/drawing/2014/main" id="{7182E8A8-BE21-DF4F-9351-FAB905BFF8E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857201" y="2810279"/>
            <a:ext cx="752777" cy="1237441"/>
          </a:xfrm>
          <a:prstGeom prst="rect">
            <a:avLst/>
          </a:prstGeom>
        </p:spPr>
      </p:pic>
      <p:pic>
        <p:nvPicPr>
          <p:cNvPr id="9" name="Picture 8">
            <a:extLst>
              <a:ext uri="{FF2B5EF4-FFF2-40B4-BE49-F238E27FC236}">
                <a16:creationId xmlns:a16="http://schemas.microsoft.com/office/drawing/2014/main" id="{4AFB6563-A464-A74C-BD2A-3F555F08F90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772981" y="4033090"/>
            <a:ext cx="507552" cy="834332"/>
          </a:xfrm>
          <a:prstGeom prst="rect">
            <a:avLst/>
          </a:prstGeom>
        </p:spPr>
      </p:pic>
      <p:pic>
        <p:nvPicPr>
          <p:cNvPr id="10" name="Picture 9">
            <a:extLst>
              <a:ext uri="{FF2B5EF4-FFF2-40B4-BE49-F238E27FC236}">
                <a16:creationId xmlns:a16="http://schemas.microsoft.com/office/drawing/2014/main" id="{EF174DB1-1460-EA44-A5E5-B0B5402AA99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16090" y="2296975"/>
            <a:ext cx="1046944" cy="1721003"/>
          </a:xfrm>
          <a:prstGeom prst="rect">
            <a:avLst/>
          </a:prstGeom>
        </p:spPr>
      </p:pic>
      <p:pic>
        <p:nvPicPr>
          <p:cNvPr id="11" name="Picture 10">
            <a:extLst>
              <a:ext uri="{FF2B5EF4-FFF2-40B4-BE49-F238E27FC236}">
                <a16:creationId xmlns:a16="http://schemas.microsoft.com/office/drawing/2014/main" id="{840C94DB-83AD-7F47-B449-0360E1BEC2F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08538" y="4479037"/>
            <a:ext cx="752777" cy="1237441"/>
          </a:xfrm>
          <a:prstGeom prst="rect">
            <a:avLst/>
          </a:prstGeom>
        </p:spPr>
      </p:pic>
      <p:pic>
        <p:nvPicPr>
          <p:cNvPr id="12" name="Picture 11">
            <a:extLst>
              <a:ext uri="{FF2B5EF4-FFF2-40B4-BE49-F238E27FC236}">
                <a16:creationId xmlns:a16="http://schemas.microsoft.com/office/drawing/2014/main" id="{C6A85394-4D63-AB4D-B44A-375F520AF6E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1847" y="5388959"/>
            <a:ext cx="398482" cy="655038"/>
          </a:xfrm>
          <a:prstGeom prst="rect">
            <a:avLst/>
          </a:prstGeom>
        </p:spPr>
      </p:pic>
      <p:pic>
        <p:nvPicPr>
          <p:cNvPr id="13" name="Picture 12">
            <a:extLst>
              <a:ext uri="{FF2B5EF4-FFF2-40B4-BE49-F238E27FC236}">
                <a16:creationId xmlns:a16="http://schemas.microsoft.com/office/drawing/2014/main" id="{31FC682E-7F8F-5B4A-9E2D-4DA48FAAECB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396592" y="5330684"/>
            <a:ext cx="752777" cy="1237441"/>
          </a:xfrm>
          <a:prstGeom prst="rect">
            <a:avLst/>
          </a:prstGeom>
        </p:spPr>
      </p:pic>
      <p:pic>
        <p:nvPicPr>
          <p:cNvPr id="14" name="Picture 13">
            <a:extLst>
              <a:ext uri="{FF2B5EF4-FFF2-40B4-BE49-F238E27FC236}">
                <a16:creationId xmlns:a16="http://schemas.microsoft.com/office/drawing/2014/main" id="{93EA709F-B1F1-7547-9764-C748978B28A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666241" y="2170625"/>
            <a:ext cx="752777" cy="1237441"/>
          </a:xfrm>
          <a:prstGeom prst="rect">
            <a:avLst/>
          </a:prstGeom>
        </p:spPr>
      </p:pic>
      <p:pic>
        <p:nvPicPr>
          <p:cNvPr id="15" name="Picture 14">
            <a:extLst>
              <a:ext uri="{FF2B5EF4-FFF2-40B4-BE49-F238E27FC236}">
                <a16:creationId xmlns:a16="http://schemas.microsoft.com/office/drawing/2014/main" id="{0657F570-D9F8-9744-A257-B46637203F0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750264" y="2624153"/>
            <a:ext cx="1075845" cy="1768511"/>
          </a:xfrm>
          <a:prstGeom prst="rect">
            <a:avLst/>
          </a:prstGeom>
        </p:spPr>
      </p:pic>
      <p:pic>
        <p:nvPicPr>
          <p:cNvPr id="16" name="Picture 15">
            <a:extLst>
              <a:ext uri="{FF2B5EF4-FFF2-40B4-BE49-F238E27FC236}">
                <a16:creationId xmlns:a16="http://schemas.microsoft.com/office/drawing/2014/main" id="{39B9B709-14C0-4F49-A8BC-BB40C0927A6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157356" y="2269787"/>
            <a:ext cx="412796" cy="678568"/>
          </a:xfrm>
          <a:prstGeom prst="rect">
            <a:avLst/>
          </a:prstGeom>
        </p:spPr>
      </p:pic>
      <p:pic>
        <p:nvPicPr>
          <p:cNvPr id="17" name="Picture 16">
            <a:extLst>
              <a:ext uri="{FF2B5EF4-FFF2-40B4-BE49-F238E27FC236}">
                <a16:creationId xmlns:a16="http://schemas.microsoft.com/office/drawing/2014/main" id="{B53B501F-A2B4-4442-A54F-7C73CCB1FF6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987365" y="3508408"/>
            <a:ext cx="752777" cy="1237441"/>
          </a:xfrm>
          <a:prstGeom prst="rect">
            <a:avLst/>
          </a:prstGeom>
        </p:spPr>
      </p:pic>
      <p:pic>
        <p:nvPicPr>
          <p:cNvPr id="18" name="Picture 17">
            <a:extLst>
              <a:ext uri="{FF2B5EF4-FFF2-40B4-BE49-F238E27FC236}">
                <a16:creationId xmlns:a16="http://schemas.microsoft.com/office/drawing/2014/main" id="{F156F394-BE4F-0749-8BA1-3B45C702570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042629" y="3925327"/>
            <a:ext cx="398482" cy="655038"/>
          </a:xfrm>
          <a:prstGeom prst="rect">
            <a:avLst/>
          </a:prstGeom>
        </p:spPr>
      </p:pic>
      <p:pic>
        <p:nvPicPr>
          <p:cNvPr id="19" name="Picture 18">
            <a:extLst>
              <a:ext uri="{FF2B5EF4-FFF2-40B4-BE49-F238E27FC236}">
                <a16:creationId xmlns:a16="http://schemas.microsoft.com/office/drawing/2014/main" id="{767C3AC0-C18E-0042-B8C2-452C1A645FA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157356" y="5670652"/>
            <a:ext cx="398482" cy="655038"/>
          </a:xfrm>
          <a:prstGeom prst="rect">
            <a:avLst/>
          </a:prstGeom>
        </p:spPr>
      </p:pic>
      <p:pic>
        <p:nvPicPr>
          <p:cNvPr id="20" name="Picture 19">
            <a:extLst>
              <a:ext uri="{FF2B5EF4-FFF2-40B4-BE49-F238E27FC236}">
                <a16:creationId xmlns:a16="http://schemas.microsoft.com/office/drawing/2014/main" id="{469F2746-98E6-6A46-8AFF-51276E7A6F9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187819" y="4804786"/>
            <a:ext cx="710745" cy="1168346"/>
          </a:xfrm>
          <a:prstGeom prst="rect">
            <a:avLst/>
          </a:prstGeom>
        </p:spPr>
      </p:pic>
      <p:pic>
        <p:nvPicPr>
          <p:cNvPr id="21" name="Picture 20">
            <a:extLst>
              <a:ext uri="{FF2B5EF4-FFF2-40B4-BE49-F238E27FC236}">
                <a16:creationId xmlns:a16="http://schemas.microsoft.com/office/drawing/2014/main" id="{41EB0389-8DBF-7840-9C9D-E740718B32D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042629" y="5097758"/>
            <a:ext cx="752777" cy="1237440"/>
          </a:xfrm>
          <a:prstGeom prst="rect">
            <a:avLst/>
          </a:prstGeom>
        </p:spPr>
      </p:pic>
    </p:spTree>
    <p:extLst>
      <p:ext uri="{BB962C8B-B14F-4D97-AF65-F5344CB8AC3E}">
        <p14:creationId xmlns:p14="http://schemas.microsoft.com/office/powerpoint/2010/main" val="489397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ACD73-D4EB-1149-97CB-FE38FE332F39}"/>
              </a:ext>
            </a:extLst>
          </p:cNvPr>
          <p:cNvSpPr txBox="1"/>
          <p:nvPr/>
        </p:nvSpPr>
        <p:spPr>
          <a:xfrm>
            <a:off x="2106706" y="3198167"/>
            <a:ext cx="7978588" cy="461665"/>
          </a:xfrm>
          <a:prstGeom prst="rect">
            <a:avLst/>
          </a:prstGeom>
          <a:noFill/>
        </p:spPr>
        <p:txBody>
          <a:bodyPr wrap="square" rtlCol="0">
            <a:spAutoFit/>
          </a:bodyPr>
          <a:lstStyle/>
          <a:p>
            <a:r>
              <a:rPr lang="en-US" sz="2400" dirty="0">
                <a:latin typeface="PT Serif Caption" panose="02060603050505020204" pitchFamily="18" charset="77"/>
              </a:rPr>
              <a:t>6. Questions should be </a:t>
            </a:r>
            <a:r>
              <a:rPr lang="en-US" sz="2400" dirty="0">
                <a:solidFill>
                  <a:srgbClr val="17443D"/>
                </a:solidFill>
                <a:latin typeface="PT Serif Caption" panose="02060603050505020204" pitchFamily="18" charset="77"/>
              </a:rPr>
              <a:t>simple</a:t>
            </a:r>
            <a:r>
              <a:rPr lang="en-US" sz="2400" dirty="0">
                <a:latin typeface="PT Serif Caption" panose="02060603050505020204" pitchFamily="18" charset="77"/>
              </a:rPr>
              <a:t>, </a:t>
            </a:r>
            <a:r>
              <a:rPr lang="en-US" sz="2400" dirty="0">
                <a:solidFill>
                  <a:srgbClr val="17443D"/>
                </a:solidFill>
                <a:latin typeface="PT Serif Caption" panose="02060603050505020204" pitchFamily="18" charset="77"/>
              </a:rPr>
              <a:t>brief</a:t>
            </a:r>
            <a:r>
              <a:rPr lang="en-US" sz="2400" dirty="0">
                <a:latin typeface="PT Serif Caption" panose="02060603050505020204" pitchFamily="18" charset="77"/>
              </a:rPr>
              <a:t>, and </a:t>
            </a:r>
            <a:r>
              <a:rPr lang="en-US" sz="2400" dirty="0">
                <a:solidFill>
                  <a:srgbClr val="17443D"/>
                </a:solidFill>
                <a:latin typeface="PT Serif Caption" panose="02060603050505020204" pitchFamily="18" charset="77"/>
              </a:rPr>
              <a:t>singular</a:t>
            </a:r>
            <a:r>
              <a:rPr lang="en-US" sz="2400" dirty="0">
                <a:latin typeface="PT Serif Caption" panose="02060603050505020204" pitchFamily="18" charset="77"/>
              </a:rPr>
              <a:t>. </a:t>
            </a:r>
          </a:p>
        </p:txBody>
      </p:sp>
    </p:spTree>
    <p:extLst>
      <p:ext uri="{BB962C8B-B14F-4D97-AF65-F5344CB8AC3E}">
        <p14:creationId xmlns:p14="http://schemas.microsoft.com/office/powerpoint/2010/main" val="3672377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CEE275-9B1F-2645-ADA5-CB37F5CF639D}"/>
              </a:ext>
            </a:extLst>
          </p:cNvPr>
          <p:cNvSpPr>
            <a:spLocks noGrp="1"/>
          </p:cNvSpPr>
          <p:nvPr>
            <p:ph idx="1"/>
          </p:nvPr>
        </p:nvSpPr>
        <p:spPr>
          <a:xfrm>
            <a:off x="419100" y="-275134"/>
            <a:ext cx="10564906" cy="6176963"/>
          </a:xfrm>
        </p:spPr>
        <p:txBody>
          <a:bodyPr/>
          <a:lstStyle/>
          <a:p>
            <a:pPr marL="0" indent="0">
              <a:buNone/>
            </a:pPr>
            <a:r>
              <a:rPr lang="en-US" sz="2000" dirty="0"/>
              <a:t>a. Refer to specific events.</a:t>
            </a:r>
          </a:p>
          <a:p>
            <a:pPr marL="0" indent="0">
              <a:buNone/>
            </a:pPr>
            <a:endParaRPr lang="en-US" b="1" dirty="0"/>
          </a:p>
          <a:p>
            <a:endParaRPr lang="en-US" dirty="0"/>
          </a:p>
        </p:txBody>
      </p:sp>
      <p:sp>
        <p:nvSpPr>
          <p:cNvPr id="2" name="TextBox 1">
            <a:extLst>
              <a:ext uri="{FF2B5EF4-FFF2-40B4-BE49-F238E27FC236}">
                <a16:creationId xmlns:a16="http://schemas.microsoft.com/office/drawing/2014/main" id="{B06E04D7-871C-AD45-B290-173FA983CC55}"/>
              </a:ext>
            </a:extLst>
          </p:cNvPr>
          <p:cNvSpPr txBox="1"/>
          <p:nvPr/>
        </p:nvSpPr>
        <p:spPr>
          <a:xfrm>
            <a:off x="419100" y="430024"/>
            <a:ext cx="11353800" cy="1292662"/>
          </a:xfrm>
          <a:prstGeom prst="rect">
            <a:avLst/>
          </a:prstGeom>
          <a:noFill/>
        </p:spPr>
        <p:txBody>
          <a:bodyPr wrap="square" rtlCol="0">
            <a:spAutoFit/>
          </a:bodyPr>
          <a:lstStyle/>
          <a:p>
            <a:r>
              <a:rPr lang="en-US" sz="3000" dirty="0">
                <a:latin typeface="PT Serif Caption" panose="02060603050505020204" pitchFamily="18" charset="77"/>
              </a:rPr>
              <a:t>7. Because memories are associative and multilayered, you need to use a variety of approaches to accessing them. </a:t>
            </a:r>
          </a:p>
          <a:p>
            <a:endParaRPr lang="en-US" dirty="0"/>
          </a:p>
        </p:txBody>
      </p:sp>
      <p:cxnSp>
        <p:nvCxnSpPr>
          <p:cNvPr id="5" name="Straight Connector 4">
            <a:extLst>
              <a:ext uri="{FF2B5EF4-FFF2-40B4-BE49-F238E27FC236}">
                <a16:creationId xmlns:a16="http://schemas.microsoft.com/office/drawing/2014/main" id="{7EA60940-C12E-E349-89D2-BBA4A03F9C89}"/>
              </a:ext>
            </a:extLst>
          </p:cNvPr>
          <p:cNvCxnSpPr>
            <a:cxnSpLocks/>
          </p:cNvCxnSpPr>
          <p:nvPr/>
        </p:nvCxnSpPr>
        <p:spPr>
          <a:xfrm>
            <a:off x="788894" y="4464424"/>
            <a:ext cx="10614212"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3F3D192-7118-B94B-8646-7DA0E8E4F6B3}"/>
              </a:ext>
            </a:extLst>
          </p:cNvPr>
          <p:cNvSpPr/>
          <p:nvPr/>
        </p:nvSpPr>
        <p:spPr>
          <a:xfrm>
            <a:off x="634253" y="4374777"/>
            <a:ext cx="179294" cy="1792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619151-E25B-7B49-BBE7-4355D910F3BD}"/>
              </a:ext>
            </a:extLst>
          </p:cNvPr>
          <p:cNvSpPr/>
          <p:nvPr/>
        </p:nvSpPr>
        <p:spPr>
          <a:xfrm>
            <a:off x="11313459" y="4365813"/>
            <a:ext cx="179294" cy="1792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8AE7F5F-0934-AF40-A10D-62C4A9E8C23E}"/>
              </a:ext>
            </a:extLst>
          </p:cNvPr>
          <p:cNvCxnSpPr>
            <a:cxnSpLocks/>
          </p:cNvCxnSpPr>
          <p:nvPr/>
        </p:nvCxnSpPr>
        <p:spPr>
          <a:xfrm flipV="1">
            <a:off x="1882588" y="3926541"/>
            <a:ext cx="0" cy="52891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B4C63F-D546-0B48-A307-ACA3928EBE7D}"/>
              </a:ext>
            </a:extLst>
          </p:cNvPr>
          <p:cNvCxnSpPr>
            <a:cxnSpLocks/>
          </p:cNvCxnSpPr>
          <p:nvPr/>
        </p:nvCxnSpPr>
        <p:spPr>
          <a:xfrm flipV="1">
            <a:off x="2554940" y="4464424"/>
            <a:ext cx="0" cy="139849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4A1B60-2859-F04B-91A3-3CC48EF17D71}"/>
              </a:ext>
            </a:extLst>
          </p:cNvPr>
          <p:cNvCxnSpPr>
            <a:cxnSpLocks/>
          </p:cNvCxnSpPr>
          <p:nvPr/>
        </p:nvCxnSpPr>
        <p:spPr>
          <a:xfrm flipV="1">
            <a:off x="5925670" y="4464424"/>
            <a:ext cx="0" cy="139849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7F1402-5681-8F4A-B703-99D104453B55}"/>
              </a:ext>
            </a:extLst>
          </p:cNvPr>
          <p:cNvCxnSpPr>
            <a:cxnSpLocks/>
          </p:cNvCxnSpPr>
          <p:nvPr/>
        </p:nvCxnSpPr>
        <p:spPr>
          <a:xfrm flipV="1">
            <a:off x="7718612" y="3088481"/>
            <a:ext cx="0" cy="1366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368069-3FFC-A943-823F-C1083A1D4075}"/>
              </a:ext>
            </a:extLst>
          </p:cNvPr>
          <p:cNvCxnSpPr>
            <a:cxnSpLocks/>
          </p:cNvCxnSpPr>
          <p:nvPr/>
        </p:nvCxnSpPr>
        <p:spPr>
          <a:xfrm flipV="1">
            <a:off x="8866094" y="4464424"/>
            <a:ext cx="0" cy="51995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B9C712-FB84-2747-AD80-E4034D0097D0}"/>
              </a:ext>
            </a:extLst>
          </p:cNvPr>
          <p:cNvCxnSpPr>
            <a:cxnSpLocks/>
          </p:cNvCxnSpPr>
          <p:nvPr/>
        </p:nvCxnSpPr>
        <p:spPr>
          <a:xfrm flipV="1">
            <a:off x="10694894" y="3567953"/>
            <a:ext cx="0" cy="887506"/>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D82915B-FE11-C24D-BE3C-0CE70224C77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31849" y="5257800"/>
            <a:ext cx="2046182" cy="1407457"/>
          </a:xfrm>
          <a:prstGeom prst="rect">
            <a:avLst/>
          </a:prstGeom>
        </p:spPr>
      </p:pic>
      <p:pic>
        <p:nvPicPr>
          <p:cNvPr id="45" name="Picture 44">
            <a:extLst>
              <a:ext uri="{FF2B5EF4-FFF2-40B4-BE49-F238E27FC236}">
                <a16:creationId xmlns:a16="http://schemas.microsoft.com/office/drawing/2014/main" id="{BE98289E-6E13-6C46-9E8B-A4628C346ED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69577" y="2984167"/>
            <a:ext cx="1937189" cy="1091374"/>
          </a:xfrm>
          <a:prstGeom prst="rect">
            <a:avLst/>
          </a:prstGeom>
        </p:spPr>
      </p:pic>
      <p:cxnSp>
        <p:nvCxnSpPr>
          <p:cNvPr id="50" name="Straight Connector 49">
            <a:extLst>
              <a:ext uri="{FF2B5EF4-FFF2-40B4-BE49-F238E27FC236}">
                <a16:creationId xmlns:a16="http://schemas.microsoft.com/office/drawing/2014/main" id="{A6484C74-7C16-1343-9E32-9FD220031B19}"/>
              </a:ext>
            </a:extLst>
          </p:cNvPr>
          <p:cNvCxnSpPr>
            <a:cxnSpLocks/>
          </p:cNvCxnSpPr>
          <p:nvPr/>
        </p:nvCxnSpPr>
        <p:spPr>
          <a:xfrm flipV="1">
            <a:off x="4661456" y="3771970"/>
            <a:ext cx="0" cy="68349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38DF45A-A2BE-184A-BEF3-421C790E18C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412055" y="2185385"/>
            <a:ext cx="2556690" cy="1791831"/>
          </a:xfrm>
          <a:prstGeom prst="rect">
            <a:avLst/>
          </a:prstGeom>
        </p:spPr>
      </p:pic>
      <p:pic>
        <p:nvPicPr>
          <p:cNvPr id="56" name="Picture 55">
            <a:extLst>
              <a:ext uri="{FF2B5EF4-FFF2-40B4-BE49-F238E27FC236}">
                <a16:creationId xmlns:a16="http://schemas.microsoft.com/office/drawing/2014/main" id="{351E3556-640B-8E47-8424-AA8112B9CC2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830858" y="4837943"/>
            <a:ext cx="2223249" cy="1667437"/>
          </a:xfrm>
          <a:prstGeom prst="rect">
            <a:avLst/>
          </a:prstGeom>
        </p:spPr>
      </p:pic>
      <p:pic>
        <p:nvPicPr>
          <p:cNvPr id="59" name="Picture 58">
            <a:extLst>
              <a:ext uri="{FF2B5EF4-FFF2-40B4-BE49-F238E27FC236}">
                <a16:creationId xmlns:a16="http://schemas.microsoft.com/office/drawing/2014/main" id="{8774F3D4-56D6-3541-861A-1143032FA7A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843001" y="4853308"/>
            <a:ext cx="2215397" cy="1661548"/>
          </a:xfrm>
          <a:prstGeom prst="rect">
            <a:avLst/>
          </a:prstGeom>
        </p:spPr>
      </p:pic>
      <p:pic>
        <p:nvPicPr>
          <p:cNvPr id="61" name="Picture 60">
            <a:extLst>
              <a:ext uri="{FF2B5EF4-FFF2-40B4-BE49-F238E27FC236}">
                <a16:creationId xmlns:a16="http://schemas.microsoft.com/office/drawing/2014/main" id="{63499742-0D60-B24B-8EE6-227EF336DEF7}"/>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9469211" y="2396616"/>
            <a:ext cx="2469496" cy="1642998"/>
          </a:xfrm>
          <a:prstGeom prst="rect">
            <a:avLst/>
          </a:prstGeom>
        </p:spPr>
      </p:pic>
      <p:pic>
        <p:nvPicPr>
          <p:cNvPr id="66" name="Picture 65">
            <a:extLst>
              <a:ext uri="{FF2B5EF4-FFF2-40B4-BE49-F238E27FC236}">
                <a16:creationId xmlns:a16="http://schemas.microsoft.com/office/drawing/2014/main" id="{688D5D90-2FF7-864C-A9DE-3B13A43A292F}"/>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3393564" y="2644728"/>
            <a:ext cx="2421504" cy="1366978"/>
          </a:xfrm>
          <a:prstGeom prst="rect">
            <a:avLst/>
          </a:prstGeom>
        </p:spPr>
      </p:pic>
    </p:spTree>
    <p:extLst>
      <p:ext uri="{BB962C8B-B14F-4D97-AF65-F5344CB8AC3E}">
        <p14:creationId xmlns:p14="http://schemas.microsoft.com/office/powerpoint/2010/main" val="38864047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{FEC09379-6D4D-7447-9ACE-83E72B6C52B0}tf10001121</Template>
  <TotalTime>416</TotalTime>
  <Words>750</Words>
  <Application>Microsoft Macintosh PowerPoint</Application>
  <PresentationFormat>Widescreen</PresentationFormat>
  <Paragraphs>67</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Cambria</vt:lpstr>
      <vt:lpstr>Century Gothic</vt:lpstr>
      <vt:lpstr>PT Serif Caption</vt:lpstr>
      <vt:lpstr>Wingdings 2</vt:lpstr>
      <vt:lpstr>Quotable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Interview Faux Pas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Wordworks</dc:creator>
  <cp:lastModifiedBy>Wordworks</cp:lastModifiedBy>
  <cp:revision>5</cp:revision>
  <dcterms:created xsi:type="dcterms:W3CDTF">2021-10-13T18:39:33Z</dcterms:created>
  <dcterms:modified xsi:type="dcterms:W3CDTF">2022-03-19T20:26:33Z</dcterms:modified>
</cp:coreProperties>
</file>